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19" r:id="rId2"/>
    <p:sldId id="337" r:id="rId3"/>
    <p:sldId id="320" r:id="rId4"/>
    <p:sldId id="338" r:id="rId5"/>
    <p:sldId id="297" r:id="rId6"/>
    <p:sldId id="339" r:id="rId7"/>
    <p:sldId id="346" r:id="rId8"/>
    <p:sldId id="349" r:id="rId9"/>
    <p:sldId id="351" r:id="rId10"/>
    <p:sldId id="363" r:id="rId11"/>
    <p:sldId id="364" r:id="rId12"/>
    <p:sldId id="345" r:id="rId13"/>
    <p:sldId id="343" r:id="rId14"/>
    <p:sldId id="352" r:id="rId15"/>
    <p:sldId id="365" r:id="rId16"/>
    <p:sldId id="354" r:id="rId17"/>
    <p:sldId id="353" r:id="rId18"/>
    <p:sldId id="355" r:id="rId19"/>
    <p:sldId id="356" r:id="rId20"/>
    <p:sldId id="357" r:id="rId21"/>
    <p:sldId id="359" r:id="rId22"/>
    <p:sldId id="367" r:id="rId23"/>
    <p:sldId id="370" r:id="rId24"/>
    <p:sldId id="371" r:id="rId25"/>
    <p:sldId id="362" r:id="rId26"/>
    <p:sldId id="373" r:id="rId27"/>
    <p:sldId id="341" r:id="rId28"/>
    <p:sldId id="361" r:id="rId29"/>
    <p:sldId id="25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F81"/>
    <a:srgbClr val="009999"/>
    <a:srgbClr val="EFEFEF"/>
    <a:srgbClr val="009900"/>
    <a:srgbClr val="006699"/>
    <a:srgbClr val="57C9AB"/>
    <a:srgbClr val="00FFCC"/>
    <a:srgbClr val="66FFCC"/>
    <a:srgbClr val="336699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9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02834990615414"/>
          <c:y val="0"/>
          <c:w val="0.52748864099801607"/>
          <c:h val="0.7696519352058782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DC-411B-B606-A4933D0DA3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DC-411B-B606-A4933D0DA31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DC-411B-B606-A4933D0DA31D}"/>
              </c:ext>
            </c:extLst>
          </c:dPt>
          <c:dPt>
            <c:idx val="3"/>
            <c:bubble3D val="0"/>
            <c:spPr>
              <a:solidFill>
                <a:srgbClr val="33CC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DC-411B-B606-A4933D0DA31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9EBA6CA1-C7B0-48E1-8679-E83177F7BD54}" type="VALUE">
                      <a:rPr lang="en-US" sz="180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DDC-411B-B606-A4933D0DA31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D71906B-690C-4B26-BFA2-324DE5FFC2DD}" type="VALUE">
                      <a:rPr lang="en-US" sz="180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DDC-411B-B606-A4933D0DA31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6BAED4F-179B-441B-B2B7-323DD54C1A9F}" type="VALUE">
                      <a:rPr lang="en-US" sz="180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DDC-411B-B606-A4933D0DA31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D1B0E01F-0D65-42E0-8586-37FA2567CBE3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DDC-411B-B606-A4933D0DA3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Sheet2!$A$5:$D$5</c:f>
              <c:strCache>
                <c:ptCount val="4"/>
                <c:pt idx="0">
                  <c:v>BIP + CWP Updates/Mgmt</c:v>
                </c:pt>
                <c:pt idx="1">
                  <c:v>HB1051</c:v>
                </c:pt>
                <c:pt idx="2">
                  <c:v>IPP Database</c:v>
                </c:pt>
                <c:pt idx="3">
                  <c:v>Innovation &amp; Outreach</c:v>
                </c:pt>
              </c:strCache>
            </c:strRef>
          </c:cat>
          <c:val>
            <c:numRef>
              <c:f>Sheet2!$A$7:$D$7</c:f>
              <c:numCache>
                <c:formatCode>0%</c:formatCode>
                <c:ptCount val="4"/>
                <c:pt idx="0">
                  <c:v>0.78</c:v>
                </c:pt>
                <c:pt idx="1">
                  <c:v>5.2727272727272727E-2</c:v>
                </c:pt>
                <c:pt idx="2">
                  <c:v>9.0909090909090912E-2</c:v>
                </c:pt>
                <c:pt idx="3">
                  <c:v>7.636363636363637E-2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DC-411B-B606-A4933D0DA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3031592377058464E-2"/>
          <c:y val="0.87875458207482593"/>
          <c:w val="0.90452110999839508"/>
          <c:h val="0.11271828536149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43462-4076-4E61-BA04-32E0B1CB0D5B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41802-D996-4B08-9D4C-663413F3C8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36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69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68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3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87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0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391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8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1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89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3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0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AF314-8D41-4BDF-B0BF-3D63A3933DA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FBC30-3B14-48F2-B189-280E8FCEEC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7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9"/>
          <a:stretch/>
        </p:blipFill>
        <p:spPr bwMode="auto">
          <a:xfrm>
            <a:off x="0" y="-1"/>
            <a:ext cx="12192000" cy="685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286975" y="215777"/>
            <a:ext cx="5420021" cy="93011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700" dirty="0" smtClean="0">
                <a:solidFill>
                  <a:schemeClr val="accent4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7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Script MT Bold" panose="03040602040607080904" pitchFamily="66" charset="0"/>
                <a:cs typeface="Times New Roman" panose="02020603050405020304" pitchFamily="18" charset="0"/>
              </a:rPr>
              <a:t>Implementation</a:t>
            </a:r>
          </a:p>
          <a:p>
            <a:pPr algn="ctr"/>
            <a:endParaRPr lang="en-US" sz="3700" dirty="0" smtClean="0">
              <a:solidFill>
                <a:schemeClr val="accent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80629" y="-150678"/>
            <a:ext cx="834813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dirty="0">
                <a:solidFill>
                  <a:schemeClr val="bg1"/>
                </a:solidFill>
                <a:cs typeface="Times New Roman" panose="02020603050405020304" pitchFamily="18" charset="0"/>
              </a:rPr>
              <a:t/>
            </a:r>
            <a:br>
              <a:rPr lang="en-US" sz="880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en-US" sz="8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GROUP</a:t>
            </a:r>
            <a:endParaRPr lang="en-US" sz="8800" dirty="0">
              <a:solidFill>
                <a:schemeClr val="bg1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64220" y="645383"/>
            <a:ext cx="568677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smtClean="0">
                <a:solidFill>
                  <a:srgbClr val="66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en-US" sz="4400" b="1" dirty="0" smtClean="0">
                <a:solidFill>
                  <a:srgbClr val="66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b="1" dirty="0">
              <a:solidFill>
                <a:srgbClr val="66FFCC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75611" y="6282638"/>
            <a:ext cx="5703763" cy="38239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spc="3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GREG JOHNSON – MEGAN HOLCOMB – RUSS SANDS</a:t>
            </a:r>
            <a:endParaRPr lang="en-US" sz="2800" b="1" dirty="0" smtClean="0"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0780" y="-243069"/>
            <a:ext cx="586852" cy="217534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-2814342" y="5518034"/>
            <a:ext cx="834813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>
                    <a:alpha val="30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en-US" sz="4400" dirty="0">
                <a:solidFill>
                  <a:schemeClr val="bg1">
                    <a:alpha val="30000"/>
                  </a:schemeClr>
                </a:solidFill>
                <a:cs typeface="Times New Roman" panose="02020603050405020304" pitchFamily="18" charset="0"/>
              </a:rPr>
            </a:br>
            <a:r>
              <a:rPr lang="en-US" sz="4800" dirty="0" smtClean="0">
                <a:solidFill>
                  <a:schemeClr val="bg1">
                    <a:alpha val="3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WORKING GROUP</a:t>
            </a:r>
            <a:endParaRPr lang="en-US" sz="4800" dirty="0">
              <a:solidFill>
                <a:schemeClr val="bg1">
                  <a:alpha val="30000"/>
                </a:schemeClr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0780" y="6473834"/>
            <a:ext cx="586852" cy="37837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CO_logo_primary_white.png"/>
          <p:cNvPicPr>
            <a:picLocks noChangeAspect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11062131" y="5924208"/>
            <a:ext cx="889325" cy="933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934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ank 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9"/>
            <a:ext cx="12192000" cy="686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6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12209310" cy="4957602"/>
          </a:xfrm>
          <a:prstGeom prst="rect">
            <a:avLst/>
          </a:prstGeom>
        </p:spPr>
      </p:pic>
      <p:sp>
        <p:nvSpPr>
          <p:cNvPr id="4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6" descr="12 Things to See and Do in Colorad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4965539"/>
            <a:ext cx="12192000" cy="18924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66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24840" y="5496270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PURPOSE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12111" y="5496269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LOGISTICS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57566" y="5496269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GOALS</a:t>
            </a:r>
            <a:endParaRPr lang="en-US" sz="48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4342510" y="5270340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144548" y="5270340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 rot="16200000">
            <a:off x="-4490520" y="-1184139"/>
            <a:ext cx="103429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spc="600" dirty="0" smtClean="0">
                <a:solidFill>
                  <a:schemeClr val="accent4"/>
                </a:solidFill>
                <a:latin typeface="+mj-lt"/>
                <a:cs typeface="Times New Roman" panose="02020603050405020304" pitchFamily="18" charset="0"/>
              </a:rPr>
              <a:t>AGENDA</a:t>
            </a:r>
            <a:endParaRPr lang="en-US" sz="28700" spc="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291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728"/>
          <a:stretch/>
        </p:blipFill>
        <p:spPr>
          <a:xfrm>
            <a:off x="5181403" y="246184"/>
            <a:ext cx="5967595" cy="8194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24" y="501325"/>
            <a:ext cx="2245531" cy="2813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158" y="2154109"/>
            <a:ext cx="2344346" cy="3091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3779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6334" y="1551562"/>
            <a:ext cx="4075859" cy="4516952"/>
          </a:xfrm>
          <a:prstGeom prst="rect">
            <a:avLst/>
          </a:prstGeom>
          <a:gradFill>
            <a:gsLst>
              <a:gs pos="3100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50978" y="523250"/>
            <a:ext cx="9393110" cy="10256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Stakeholder-Driven Methodologies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20012" y="1797270"/>
            <a:ext cx="3318049" cy="22222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  2050 Demand Projections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- IPPs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_____________________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= 2050 M&amp;I Gap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2193" y="1551561"/>
            <a:ext cx="7295048" cy="4516953"/>
          </a:xfrm>
          <a:prstGeom prst="rect">
            <a:avLst/>
          </a:prstGeom>
          <a:gradFill>
            <a:gsLst>
              <a:gs pos="3100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49549" y="1738175"/>
            <a:ext cx="6528319" cy="22222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</a:rPr>
              <a:t>Hydrologic Modeling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Municipal Modeling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Agricultural Modeling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Environmental Modeling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Scenario Planning Across Major Drivers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19" y="3960412"/>
            <a:ext cx="3026636" cy="220119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452194" y="1797271"/>
            <a:ext cx="26500" cy="436433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38" y="3960412"/>
            <a:ext cx="6128505" cy="229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5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6" descr="12 Things to See and Do in Colorad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912111" y="5496269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LOGISTICS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57566" y="5496269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GOALS</a:t>
            </a:r>
            <a:endParaRPr lang="en-US" sz="48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4342510" y="5270340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144548" y="5270340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69949" y="1921159"/>
            <a:ext cx="10610851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800" i="0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February 19 </a:t>
            </a:r>
            <a:r>
              <a:rPr kumimoji="0" lang="en-US" altLang="en-US" sz="2800" b="0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	SWSI Methodologies Overview and Population Data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800" b="0" i="0" strike="noStrike" cap="none" normalizeH="0" baseline="0" dirty="0" smtClean="0">
              <a:ln>
                <a:noFill/>
              </a:ln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en-US" sz="2800" i="0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March 19 	</a:t>
            </a:r>
            <a:r>
              <a:rPr kumimoji="0" lang="en-US" altLang="en-US" sz="2800" b="0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Municipal and Industrial Data &amp; Methodologies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0" lang="en-US" altLang="en-US" sz="2800" b="0" i="0" strike="noStrike" cap="none" normalizeH="0" baseline="0" dirty="0" smtClean="0">
              <a:ln>
                <a:noFill/>
              </a:ln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b="1" dirty="0" smtClean="0">
                <a:solidFill>
                  <a:srgbClr val="009999"/>
                </a:solidFill>
                <a:latin typeface="Impact" panose="020B080603090205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April 23 </a:t>
            </a:r>
            <a:r>
              <a:rPr lang="en-US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	</a:t>
            </a:r>
            <a:r>
              <a:rPr lang="en-US" altLang="en-US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	Agricultural </a:t>
            </a:r>
            <a:r>
              <a:rPr lang="en-US" altLang="en-US" sz="28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Data &amp; </a:t>
            </a:r>
            <a:r>
              <a:rPr lang="en-US" altLang="en-US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Methodologies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9999"/>
                </a:solidFill>
                <a:latin typeface="Impact" panose="020B080603090205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May 21 </a:t>
            </a:r>
            <a:r>
              <a:rPr lang="en-US" altLang="en-US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		Environmental </a:t>
            </a:r>
            <a:r>
              <a:rPr lang="en-US" altLang="en-US" sz="28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Data &amp; </a:t>
            </a:r>
            <a:r>
              <a:rPr lang="en-US" altLang="en-US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Methodologies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2800" dirty="0" smtClean="0"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9999"/>
                </a:solidFill>
                <a:latin typeface="Impact" panose="020B080603090205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June 25 </a:t>
            </a:r>
            <a:r>
              <a:rPr lang="en-US" altLang="en-US" sz="28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	</a:t>
            </a:r>
            <a:r>
              <a:rPr lang="en-US" altLang="en-US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	SWSI </a:t>
            </a:r>
            <a:r>
              <a:rPr lang="en-US" altLang="en-US" sz="28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Tools &amp; Next Steps</a:t>
            </a:r>
            <a:r>
              <a:rPr lang="en-US" altLang="en-US" sz="2000" dirty="0"/>
              <a:t> </a:t>
            </a:r>
            <a:endParaRPr lang="en-US" altLang="en-US" sz="5400" dirty="0"/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800" b="0" i="0" strike="noStrike" cap="none" normalizeH="0" baseline="0" dirty="0" smtClean="0">
              <a:ln>
                <a:noFill/>
              </a:ln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4583" y="145732"/>
            <a:ext cx="10342983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7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endParaRPr lang="en-US" sz="37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6653" y="617947"/>
            <a:ext cx="28423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WEBINARS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1242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355990" y="2665269"/>
            <a:ext cx="707886" cy="7078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"/>
          <a:srcRect l="1674"/>
          <a:stretch/>
        </p:blipFill>
        <p:spPr>
          <a:xfrm>
            <a:off x="682593" y="2105388"/>
            <a:ext cx="2706996" cy="3545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7" name="Rectangle 56"/>
          <p:cNvSpPr/>
          <p:nvPr/>
        </p:nvSpPr>
        <p:spPr>
          <a:xfrm>
            <a:off x="596593" y="91942"/>
            <a:ext cx="10342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</a:t>
            </a:r>
            <a:r>
              <a:rPr lang="en-US" sz="36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2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96593" y="595087"/>
            <a:ext cx="3153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PLANNING</a:t>
            </a:r>
            <a:endParaRPr lang="en-US" sz="4800" dirty="0"/>
          </a:p>
        </p:txBody>
      </p:sp>
      <p:sp>
        <p:nvSpPr>
          <p:cNvPr id="62" name="Rectangle 61"/>
          <p:cNvSpPr/>
          <p:nvPr/>
        </p:nvSpPr>
        <p:spPr>
          <a:xfrm>
            <a:off x="4400551" y="2227766"/>
            <a:ext cx="8843744" cy="3406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SWSI </a:t>
            </a:r>
            <a:r>
              <a:rPr lang="en-US" sz="2400" dirty="0">
                <a:solidFill>
                  <a:srgbClr val="393931"/>
                </a:solidFill>
                <a:latin typeface="+mj-lt"/>
              </a:rPr>
              <a:t>update </a:t>
            </a: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goals:</a:t>
            </a:r>
          </a:p>
          <a:p>
            <a:pPr>
              <a:lnSpc>
                <a:spcPts val="1400"/>
              </a:lnSpc>
            </a:pPr>
            <a:endParaRPr lang="en-US" sz="2400" dirty="0">
              <a:solidFill>
                <a:srgbClr val="393931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	A </a:t>
            </a:r>
            <a:r>
              <a:rPr lang="en-US" sz="2400" b="1" u="sng" dirty="0" smtClean="0">
                <a:solidFill>
                  <a:srgbClr val="393931"/>
                </a:solidFill>
                <a:latin typeface="+mj-lt"/>
              </a:rPr>
              <a:t>consistent statewide </a:t>
            </a:r>
            <a:r>
              <a:rPr lang="en-US" sz="2400" b="1" u="sng" dirty="0">
                <a:solidFill>
                  <a:srgbClr val="393931"/>
                </a:solidFill>
                <a:latin typeface="+mj-lt"/>
              </a:rPr>
              <a:t>framework</a:t>
            </a:r>
            <a:r>
              <a:rPr lang="en-US" sz="2400" dirty="0">
                <a:solidFill>
                  <a:srgbClr val="393931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rgbClr val="393931"/>
                </a:solidFill>
                <a:latin typeface="+mj-lt"/>
              </a:rPr>
            </a:b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	for </a:t>
            </a:r>
            <a:r>
              <a:rPr lang="en-US" sz="2400" dirty="0">
                <a:solidFill>
                  <a:srgbClr val="393931"/>
                </a:solidFill>
                <a:latin typeface="+mj-lt"/>
              </a:rPr>
              <a:t>examining </a:t>
            </a: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future </a:t>
            </a:r>
            <a:r>
              <a:rPr lang="en-US" sz="2400" dirty="0">
                <a:solidFill>
                  <a:srgbClr val="393931"/>
                </a:solidFill>
                <a:latin typeface="+mj-lt"/>
              </a:rPr>
              <a:t>water supply </a:t>
            </a: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rgbClr val="393931"/>
                </a:solidFill>
                <a:latin typeface="+mj-lt"/>
              </a:rPr>
            </a:b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	and </a:t>
            </a:r>
            <a:r>
              <a:rPr lang="en-US" sz="2400" dirty="0">
                <a:solidFill>
                  <a:srgbClr val="393931"/>
                </a:solidFill>
                <a:latin typeface="+mj-lt"/>
              </a:rPr>
              <a:t>demand </a:t>
            </a: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scenarios.</a:t>
            </a:r>
            <a:br>
              <a:rPr lang="en-US" sz="2400" dirty="0" smtClean="0">
                <a:solidFill>
                  <a:srgbClr val="393931"/>
                </a:solidFill>
                <a:latin typeface="+mj-lt"/>
              </a:rPr>
            </a:br>
            <a:endParaRPr lang="en-US" sz="2400" dirty="0" smtClean="0">
              <a:solidFill>
                <a:srgbClr val="393931"/>
              </a:solidFill>
              <a:latin typeface="+mj-lt"/>
            </a:endParaRPr>
          </a:p>
          <a:p>
            <a:endParaRPr lang="en-US" sz="2400" dirty="0" smtClean="0">
              <a:solidFill>
                <a:srgbClr val="393931"/>
              </a:solidFill>
              <a:latin typeface="+mj-lt"/>
            </a:endParaRPr>
          </a:p>
          <a:p>
            <a:r>
              <a:rPr lang="en-US" sz="2400" b="1" dirty="0" smtClean="0">
                <a:solidFill>
                  <a:srgbClr val="393931"/>
                </a:solidFill>
                <a:latin typeface="+mj-lt"/>
              </a:rPr>
              <a:t>	</a:t>
            </a:r>
            <a:r>
              <a:rPr lang="en-US" sz="2400" b="1" u="sng" dirty="0" smtClean="0">
                <a:solidFill>
                  <a:srgbClr val="393931"/>
                </a:solidFill>
                <a:latin typeface="+mj-lt"/>
              </a:rPr>
              <a:t>Tools </a:t>
            </a:r>
            <a:r>
              <a:rPr lang="en-US" sz="2400" b="1" u="sng" dirty="0">
                <a:solidFill>
                  <a:srgbClr val="393931"/>
                </a:solidFill>
                <a:latin typeface="+mj-lt"/>
              </a:rPr>
              <a:t>and data for r</a:t>
            </a:r>
            <a:r>
              <a:rPr lang="en-US" sz="2400" b="1" u="sng" dirty="0" smtClean="0">
                <a:solidFill>
                  <a:srgbClr val="393931"/>
                </a:solidFill>
                <a:latin typeface="+mj-lt"/>
              </a:rPr>
              <a:t>oundtables </a:t>
            </a:r>
            <a:r>
              <a:rPr lang="en-US" sz="2400" b="1" dirty="0" smtClean="0">
                <a:solidFill>
                  <a:srgbClr val="393931"/>
                </a:solidFill>
                <a:latin typeface="+mj-lt"/>
              </a:rPr>
              <a:t/>
            </a:r>
            <a:br>
              <a:rPr lang="en-US" sz="2400" b="1" dirty="0" smtClean="0">
                <a:solidFill>
                  <a:srgbClr val="393931"/>
                </a:solidFill>
                <a:latin typeface="+mj-lt"/>
              </a:rPr>
            </a:br>
            <a:r>
              <a:rPr lang="en-US" sz="2400" b="1" dirty="0" smtClean="0">
                <a:solidFill>
                  <a:srgbClr val="393931"/>
                </a:solidFill>
                <a:latin typeface="+mj-lt"/>
              </a:rPr>
              <a:t>	</a:t>
            </a: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to update their </a:t>
            </a:r>
            <a:r>
              <a:rPr lang="en-US" sz="2400" dirty="0">
                <a:solidFill>
                  <a:srgbClr val="393931"/>
                </a:solidFill>
                <a:latin typeface="+mj-lt"/>
              </a:rPr>
              <a:t>b</a:t>
            </a: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asin plans </a:t>
            </a:r>
            <a:br>
              <a:rPr lang="en-US" sz="2400" dirty="0" smtClean="0">
                <a:solidFill>
                  <a:srgbClr val="393931"/>
                </a:solidFill>
                <a:latin typeface="+mj-lt"/>
              </a:rPr>
            </a:br>
            <a:r>
              <a:rPr lang="en-US" sz="2400" dirty="0" smtClean="0">
                <a:solidFill>
                  <a:srgbClr val="393931"/>
                </a:solidFill>
                <a:latin typeface="+mj-lt"/>
              </a:rPr>
              <a:t>	(e.g. identify local solutions).</a:t>
            </a:r>
            <a:endParaRPr lang="en-US" sz="2400" b="0" i="0" dirty="0">
              <a:solidFill>
                <a:srgbClr val="393931"/>
              </a:solidFill>
              <a:effectLst/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04465" y="2712404"/>
            <a:ext cx="3802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355990" y="4484840"/>
            <a:ext cx="707886" cy="7078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4504465" y="4531975"/>
            <a:ext cx="4427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17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9536" y="598073"/>
            <a:ext cx="115724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</a:br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FEEDBACK</a:t>
            </a:r>
          </a:p>
          <a:p>
            <a:endParaRPr lang="en-US" sz="2000" b="1" dirty="0" smtClean="0">
              <a:solidFill>
                <a:schemeClr val="bg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Want to spend WSRF money on projects  </a:t>
            </a:r>
            <a:endParaRPr lang="en-US" sz="2800" b="1" dirty="0" smtClean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BIPs took time and presented a challenge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Strong desire to utilize and Integrate SWSI findings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9536" y="407758"/>
            <a:ext cx="2569934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BASIN</a:t>
            </a:r>
            <a:endParaRPr lang="en-US" sz="6200" dirty="0"/>
          </a:p>
        </p:txBody>
      </p:sp>
    </p:spTree>
    <p:extLst>
      <p:ext uri="{BB962C8B-B14F-4D97-AF65-F5344CB8AC3E}">
        <p14:creationId xmlns:p14="http://schemas.microsoft.com/office/powerpoint/2010/main" val="157041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8699" y="496473"/>
            <a:ext cx="1041385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ROUNDTABLE</a:t>
            </a:r>
            <a:r>
              <a:rPr lang="en-US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/>
            </a:r>
            <a:b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</a:br>
            <a:r>
              <a:rPr lang="en-US" sz="60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POLLING</a:t>
            </a:r>
          </a:p>
          <a:p>
            <a:endParaRPr lang="en-US" sz="2000" b="1" dirty="0" smtClean="0">
              <a:solidFill>
                <a:schemeClr val="bg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54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61%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see a need for improved metrics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54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65%</a:t>
            </a:r>
            <a:r>
              <a:rPr lang="en-US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favor a working </a:t>
            </a:r>
            <a:r>
              <a:rPr lang="en-US" sz="28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g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roup to discuss BIP updates</a:t>
            </a:r>
            <a:endParaRPr lang="en-US" sz="2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b="1" dirty="0" smtClean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54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89%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favor CWCB support and funding for updating BIPs and IPPs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35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643037"/>
              </p:ext>
            </p:extLst>
          </p:nvPr>
        </p:nvGraphicFramePr>
        <p:xfrm>
          <a:off x="-167281" y="498764"/>
          <a:ext cx="8692445" cy="59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3381921" y="2431361"/>
            <a:ext cx="14782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$5.5M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391238" y="2875310"/>
            <a:ext cx="166056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8148913" y="2593097"/>
            <a:ext cx="392545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Intent to provide about 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half of these dollars to fund roundtable BIP updates</a:t>
            </a:r>
            <a:b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endParaRPr lang="en-US" sz="24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+mj-lt"/>
              </a:rPr>
              <a:t>~</a:t>
            </a: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 65% of the average </a:t>
            </a:r>
            <a:br>
              <a:rPr lang="en-US" sz="2400" dirty="0" smtClean="0">
                <a:solidFill>
                  <a:srgbClr val="0070C0"/>
                </a:solidFill>
                <a:latin typeface="+mj-lt"/>
              </a:rPr>
            </a:b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cost of the 2015 BIPs.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/>
            </a:r>
            <a:b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40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endParaRPr lang="en-US" sz="40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0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741" y="458641"/>
            <a:ext cx="76992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  <a:t>About 2 X the cost of SWSI to </a:t>
            </a:r>
            <a:b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</a:br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  <a:t>update BIPs and the Water Plan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1741" y="2566182"/>
            <a:ext cx="68472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  <a:t>Informed by known SWSI,</a:t>
            </a:r>
            <a:b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</a:br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  <a:t>BIP and Water Plan costs.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1741" y="4673723"/>
            <a:ext cx="68472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  <a:t>Fills critical data and reporting</a:t>
            </a:r>
          </a:p>
          <a:p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</a:rPr>
              <a:t>needs for HB1051 and IPPs.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93182" y="1"/>
            <a:ext cx="4398816" cy="6858000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FF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93183" y="2815094"/>
            <a:ext cx="439881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>
                    <a:lumMod val="65000"/>
                    <a:alpha val="30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solidFill>
                  <a:schemeClr val="bg1">
                    <a:lumMod val="65000"/>
                    <a:alpha val="30000"/>
                  </a:schemeClr>
                </a:solidFill>
                <a:cs typeface="Times New Roman" panose="02020603050405020304" pitchFamily="18" charset="0"/>
              </a:rPr>
            </a:br>
            <a:r>
              <a:rPr lang="en-US" sz="4800" cap="all" dirty="0" smtClean="0">
                <a:solidFill>
                  <a:schemeClr val="bg1">
                    <a:lumMod val="50000"/>
                    <a:alpha val="3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TO SUPPORT </a:t>
            </a:r>
            <a:endParaRPr lang="en-US" sz="4000" cap="all" dirty="0" smtClean="0">
              <a:solidFill>
                <a:schemeClr val="bg1">
                  <a:lumMod val="50000"/>
                  <a:alpha val="30000"/>
                </a:schemeClr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800" cap="all" dirty="0" smtClean="0">
                <a:solidFill>
                  <a:schemeClr val="bg1">
                    <a:lumMod val="50000"/>
                    <a:alpha val="3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ROUNDTABLES</a:t>
            </a:r>
          </a:p>
          <a:p>
            <a:pPr algn="ctr"/>
            <a:r>
              <a:rPr lang="en-US" sz="4000" cap="all" dirty="0" smtClean="0">
                <a:solidFill>
                  <a:schemeClr val="bg1">
                    <a:lumMod val="50000"/>
                    <a:alpha val="3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WITH BIP UPDATES</a:t>
            </a:r>
          </a:p>
          <a:p>
            <a:pPr algn="ctr"/>
            <a:r>
              <a:rPr lang="en-US" sz="2200" b="1" cap="all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And OVER $4M COLLECTIVELY TO </a:t>
            </a:r>
          </a:p>
          <a:p>
            <a:pPr algn="ctr"/>
            <a:r>
              <a:rPr lang="en-US" sz="2200" b="1" cap="all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UPDATE BIPS + THE WATER PLAN</a:t>
            </a:r>
            <a:endParaRPr lang="en-US" sz="2200" cap="all" dirty="0" smtClean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39102" y="948114"/>
            <a:ext cx="52865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400" dirty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$</a:t>
            </a:r>
            <a:r>
              <a:rPr lang="en-US" sz="144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3M</a:t>
            </a:r>
            <a:r>
              <a:rPr lang="en-US" sz="96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 </a:t>
            </a:r>
            <a:endParaRPr lang="en-US" sz="9600" dirty="0">
              <a:solidFill>
                <a:schemeClr val="bg1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60520" y="-80149"/>
            <a:ext cx="59239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>
                    <a:lumMod val="65000"/>
                    <a:alpha val="30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solidFill>
                  <a:schemeClr val="bg1">
                    <a:lumMod val="65000"/>
                    <a:alpha val="30000"/>
                  </a:schemeClr>
                </a:solidFill>
                <a:cs typeface="Times New Roman" panose="02020603050405020304" pitchFamily="18" charset="0"/>
              </a:rPr>
            </a:br>
            <a:r>
              <a:rPr lang="en-US" sz="3200" cap="all" dirty="0" smtClean="0">
                <a:solidFill>
                  <a:schemeClr val="bg1">
                    <a:lumMod val="50000"/>
                    <a:alpha val="3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PROVIDES ALMOST</a:t>
            </a:r>
          </a:p>
        </p:txBody>
      </p:sp>
    </p:spTree>
    <p:extLst>
      <p:ext uri="{BB962C8B-B14F-4D97-AF65-F5344CB8AC3E}">
        <p14:creationId xmlns:p14="http://schemas.microsoft.com/office/powerpoint/2010/main" val="245947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6" descr="12 Things to See and Do in Colorad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912111" y="5496269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LOGISTICS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57566" y="5496269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GOALS</a:t>
            </a:r>
            <a:endParaRPr lang="en-US" sz="48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4342510" y="5270340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144548" y="5270340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57696" y="1954210"/>
            <a:ext cx="1001268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800" b="1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BRANDING </a:t>
            </a:r>
            <a:r>
              <a:rPr kumimoji="0" lang="en-US" altLang="en-US" sz="2800" b="0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/>
            </a:r>
            <a:br>
              <a:rPr kumimoji="0" lang="en-US" altLang="en-US" sz="2800" b="0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</a:br>
            <a:r>
              <a:rPr kumimoji="0" lang="en-US" altLang="en-US" sz="2800" b="0" i="1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Communications, Tools &amp; Messaging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800" b="0" i="0" strike="noStrike" cap="none" normalizeH="0" baseline="0" dirty="0" smtClean="0">
              <a:ln>
                <a:noFill/>
              </a:ln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000" b="0" i="0" strike="noStrike" cap="none" normalizeH="0" baseline="0" dirty="0" smtClean="0">
              <a:ln>
                <a:noFill/>
              </a:ln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kumimoji="0" lang="en-US" altLang="en-US" sz="2800" b="1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BIP UPDATES</a:t>
            </a:r>
            <a:r>
              <a:rPr kumimoji="0" lang="en-US" altLang="en-US" sz="2800" b="0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/>
            </a:r>
            <a:br>
              <a:rPr kumimoji="0" lang="en-US" altLang="en-US" sz="2800" b="0" i="0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</a:br>
            <a:r>
              <a:rPr kumimoji="0" lang="en-US" altLang="en-US" sz="2800" b="0" i="1" strike="noStrike" cap="none" normalizeH="0" baseline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IPP Database Inputs, Critical BIP Updates</a:t>
            </a:r>
            <a:r>
              <a:rPr kumimoji="0" lang="en-US" altLang="en-US" sz="2800" b="0" i="1" strike="noStrike" cap="none" normalizeH="0" dirty="0" smtClean="0">
                <a:ln>
                  <a:noFill/>
                </a:ln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&amp; Contracting</a:t>
            </a:r>
            <a:endParaRPr kumimoji="0" lang="en-US" altLang="en-US" sz="2800" b="0" i="1" strike="noStrike" cap="none" normalizeH="0" baseline="0" dirty="0" smtClean="0">
              <a:ln>
                <a:noFill/>
              </a:ln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kumimoji="0" lang="en-US" altLang="en-US" sz="2800" b="0" i="0" strike="noStrike" cap="none" normalizeH="0" baseline="0" dirty="0" smtClean="0">
              <a:ln>
                <a:noFill/>
              </a:ln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kumimoji="0" lang="en-US" altLang="en-US" sz="2800" b="1" i="0" strike="noStrike" cap="none" normalizeH="0" baseline="0" dirty="0" smtClean="0">
              <a:ln>
                <a:noFill/>
              </a:ln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sz="28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en-US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SWSI GUIDANCE</a:t>
            </a:r>
          </a:p>
          <a:p>
            <a:r>
              <a:rPr lang="en-US" altLang="en-US" sz="2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       </a:t>
            </a:r>
            <a:r>
              <a:rPr lang="en-US" altLang="en-US" sz="2800" i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Recommendations, Insights and Integration with BIPs</a:t>
            </a:r>
            <a:endParaRPr kumimoji="0" lang="en-US" altLang="en-US" sz="1800" b="0" i="1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4583" y="145732"/>
            <a:ext cx="10342983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7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endParaRPr lang="en-US" sz="37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6653" y="617947"/>
            <a:ext cx="284230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GROUP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12403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webin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16"/>
            <a:ext cx="10612581" cy="689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webin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-13855"/>
            <a:ext cx="10612581" cy="689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0426" y="0"/>
            <a:ext cx="1446552" cy="68579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6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3797790" y="7356"/>
            <a:ext cx="103429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spc="60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LOGISTICS</a:t>
            </a:r>
            <a:endParaRPr lang="en-US" sz="28700" spc="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794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Go To Mee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63" y="1171945"/>
            <a:ext cx="5056909" cy="292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3380509"/>
            <a:ext cx="12192000" cy="34774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583" y="145732"/>
            <a:ext cx="10342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MONTHLY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653" y="617947"/>
            <a:ext cx="284230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CALLS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3565329" y="3913579"/>
            <a:ext cx="5208926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1.5 Hour Meetings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Fourth Tuesday of Each Month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January - July  </a:t>
            </a:r>
            <a:endParaRPr lang="en-US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3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9" t="739" r="791" b="1535"/>
          <a:stretch/>
        </p:blipFill>
        <p:spPr>
          <a:xfrm>
            <a:off x="1354666" y="148183"/>
            <a:ext cx="9279468" cy="653855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253065" y="67764"/>
            <a:ext cx="508002" cy="50800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86933" y="11431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50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conference cal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t="8704" r="5907"/>
          <a:stretch/>
        </p:blipFill>
        <p:spPr bwMode="auto">
          <a:xfrm>
            <a:off x="55417" y="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752381" y="270421"/>
            <a:ext cx="10342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MEETING</a:t>
            </a:r>
            <a:endParaRPr lang="en-US" sz="36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77996" y="742636"/>
            <a:ext cx="28423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MANAGEMENT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285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Thumbs u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8"/>
          <a:stretch/>
        </p:blipFill>
        <p:spPr bwMode="auto">
          <a:xfrm>
            <a:off x="0" y="-193965"/>
            <a:ext cx="12192000" cy="705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6653" y="298132"/>
            <a:ext cx="1034298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spc="-150" dirty="0" smtClean="0">
                <a:solidFill>
                  <a:srgbClr val="57C9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</a:t>
            </a:r>
            <a:endParaRPr lang="en-US" sz="3800" dirty="0">
              <a:solidFill>
                <a:srgbClr val="57C9AB"/>
              </a:solidFill>
              <a:latin typeface="Impact" panose="020B080603090205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653" y="770350"/>
            <a:ext cx="28423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MAKING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15551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64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 descr="Image result for poll everywhere examp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89"/>
          <a:stretch/>
        </p:blipFill>
        <p:spPr bwMode="auto">
          <a:xfrm>
            <a:off x="766354" y="535576"/>
            <a:ext cx="10032274" cy="564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860545" y="5077949"/>
            <a:ext cx="103429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POLLING, PREP &amp; 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42615" y="5550164"/>
            <a:ext cx="3016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OUTPUTS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8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5766735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12" y="0"/>
            <a:ext cx="10826736" cy="63286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666509"/>
            <a:ext cx="12192000" cy="11914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77744" y="5026964"/>
            <a:ext cx="834813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>
                    <a:alpha val="30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en-US" sz="4400" dirty="0" smtClean="0">
                <a:solidFill>
                  <a:schemeClr val="bg1">
                    <a:alpha val="30000"/>
                  </a:schemeClr>
                </a:solidFill>
                <a:cs typeface="Times New Roman" panose="02020603050405020304" pitchFamily="18" charset="0"/>
              </a:rPr>
            </a:br>
            <a:r>
              <a:rPr lang="en-US" sz="6600" dirty="0" smtClean="0">
                <a:solidFill>
                  <a:schemeClr val="bg1">
                    <a:alpha val="3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OUTPUTS</a:t>
            </a:r>
            <a:endParaRPr lang="en-US" sz="6600" dirty="0">
              <a:solidFill>
                <a:schemeClr val="bg1">
                  <a:alpha val="30000"/>
                </a:schemeClr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4140029" y="1822895"/>
            <a:ext cx="586852" cy="886690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003" y="5987883"/>
            <a:ext cx="783292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500" b="1" spc="600" dirty="0" smtClean="0">
              <a:solidFill>
                <a:schemeClr val="bg1"/>
              </a:solidFill>
              <a:latin typeface="impLight (Headings)"/>
            </a:endParaRPr>
          </a:p>
          <a:p>
            <a:r>
              <a:rPr lang="en-US" b="1" spc="6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CHECK-IN ON WORKING GROUP EFFORTS</a:t>
            </a:r>
            <a:endParaRPr lang="en-US" sz="2000" spc="600" dirty="0">
              <a:solidFill>
                <a:schemeClr val="bg1"/>
              </a:solidFill>
              <a:latin typeface="impLight (Headings)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54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84"/>
          <a:stretch/>
        </p:blipFill>
        <p:spPr bwMode="auto">
          <a:xfrm>
            <a:off x="0" y="-1"/>
            <a:ext cx="12192000" cy="688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9273" y="62601"/>
            <a:ext cx="103429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 BACK TO THE 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1343" y="479396"/>
            <a:ext cx="4416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ROUNDTABLES</a:t>
            </a:r>
            <a:endParaRPr lang="en-US" sz="5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87542" y="242124"/>
            <a:ext cx="501919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3 Roundtable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Some IBCC Representatives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Members </a:t>
            </a:r>
            <a:r>
              <a:rPr lang="en-US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Approved </a:t>
            </a:r>
            <a:r>
              <a:rPr lang="en-US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by Chairs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95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" b="15421"/>
          <a:stretch/>
        </p:blipFill>
        <p:spPr bwMode="auto">
          <a:xfrm>
            <a:off x="0" y="-48125"/>
            <a:ext cx="12192000" cy="690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55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942" y="2678000"/>
            <a:ext cx="12192000" cy="18924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6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583" y="170511"/>
            <a:ext cx="103429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TRANSPARENT, BASIN-DRIVEN</a:t>
            </a:r>
            <a:endParaRPr lang="en-US" sz="22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2590" y="450222"/>
            <a:ext cx="70726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PROCESS</a:t>
            </a:r>
            <a:endParaRPr lang="en-US" sz="8800" dirty="0"/>
          </a:p>
        </p:txBody>
      </p:sp>
      <p:sp>
        <p:nvSpPr>
          <p:cNvPr id="5" name="Rectangle 4"/>
          <p:cNvSpPr/>
          <p:nvPr/>
        </p:nvSpPr>
        <p:spPr>
          <a:xfrm>
            <a:off x="4365041" y="4669097"/>
            <a:ext cx="8771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A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3899" y="3208731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BUY-IN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01986" y="3208730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DIRECTION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871007" y="3208730"/>
            <a:ext cx="27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REVIEW</a:t>
            </a:r>
            <a:endParaRPr lang="en-US" sz="48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4232385" y="2982801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211721" y="2982801"/>
            <a:ext cx="5712" cy="117588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2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" y="2453793"/>
            <a:ext cx="12192000" cy="320194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2453789"/>
            <a:ext cx="12192000" cy="7112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6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583" y="170511"/>
            <a:ext cx="103429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BASIN</a:t>
            </a:r>
            <a:endParaRPr lang="en-US" sz="44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583" y="713137"/>
            <a:ext cx="7072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7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BUY-IN</a:t>
            </a:r>
            <a:endParaRPr lang="en-US" sz="4700" dirty="0"/>
          </a:p>
        </p:txBody>
      </p:sp>
      <p:sp>
        <p:nvSpPr>
          <p:cNvPr id="5" name="Rectangle 4"/>
          <p:cNvSpPr/>
          <p:nvPr/>
        </p:nvSpPr>
        <p:spPr>
          <a:xfrm>
            <a:off x="4366925" y="2552430"/>
            <a:ext cx="8771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A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48867" y="2552430"/>
            <a:ext cx="8771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D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4637" y="2552430"/>
            <a:ext cx="8771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C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5380" y="2552430"/>
            <a:ext cx="8771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43097" y="2552430"/>
            <a:ext cx="86433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E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37327" y="2552430"/>
            <a:ext cx="850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F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26424" y="2552430"/>
            <a:ext cx="88998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G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269424" y="3754697"/>
            <a:ext cx="8771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H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01696" y="2583208"/>
            <a:ext cx="196169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IPP  DATA  FIELDS</a:t>
            </a:r>
            <a:endParaRPr lang="en-US" sz="2400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256600" y="2552430"/>
            <a:ext cx="8771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</a:t>
            </a:r>
            <a:r>
              <a:rPr lang="en-US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H</a:t>
            </a:r>
            <a:endParaRPr lang="en-US" b="1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2234" y="2506263"/>
            <a:ext cx="1199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490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583" y="170511"/>
            <a:ext cx="103429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BASIN</a:t>
            </a:r>
            <a:endParaRPr lang="en-US" sz="54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1517" y="865542"/>
            <a:ext cx="7072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DIRECTION</a:t>
            </a:r>
            <a:endParaRPr lang="en-US" sz="3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2160">
            <a:off x="6770157" y="944607"/>
            <a:ext cx="4052003" cy="5142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1041400" y="210676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Consolidating group outputs </a:t>
            </a:r>
            <a:b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to help inform the next </a:t>
            </a:r>
            <a:b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BIP </a:t>
            </a:r>
            <a:r>
              <a:rPr lang="en-U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uidance document.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65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728"/>
          <a:stretch/>
        </p:blipFill>
        <p:spPr>
          <a:xfrm>
            <a:off x="5181403" y="246184"/>
            <a:ext cx="5967595" cy="8194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24" y="501325"/>
            <a:ext cx="2245531" cy="2813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158" y="2154109"/>
            <a:ext cx="2344346" cy="3091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222878" y="5823761"/>
            <a:ext cx="44896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What Chapters Need to be Updated?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400" dirty="0" smtClean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What Timeline is Reasonable?</a:t>
            </a:r>
            <a:endParaRPr lang="en-US" sz="20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32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583" y="170511"/>
            <a:ext cx="10342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spc="-15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BASIN</a:t>
            </a:r>
            <a:endParaRPr lang="en-US" sz="48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583" y="784697"/>
            <a:ext cx="70726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REVIEW</a:t>
            </a:r>
            <a:endParaRPr lang="en-US" sz="4400" dirty="0"/>
          </a:p>
        </p:txBody>
      </p:sp>
      <p:sp>
        <p:nvSpPr>
          <p:cNvPr id="14" name="Rectangle 13"/>
          <p:cNvSpPr/>
          <p:nvPr/>
        </p:nvSpPr>
        <p:spPr>
          <a:xfrm>
            <a:off x="1041400" y="1988235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Technical Analysis (or SWSI) will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Insights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Suggested Next Steps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Recommendations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Working Group input can help ensure these</a:t>
            </a:r>
            <a:b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are on track and align with BIP update goals.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71731">
            <a:off x="7692360" y="1464733"/>
            <a:ext cx="3781664" cy="4690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403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43" y="-267058"/>
            <a:ext cx="12227352" cy="61136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1041495">
            <a:off x="2323615" y="2898644"/>
            <a:ext cx="84250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pc="12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SAVE THE DATE</a:t>
            </a:r>
            <a:endParaRPr lang="en-US" sz="4000" b="1" spc="1200" dirty="0">
              <a:solidFill>
                <a:schemeClr val="bg1"/>
              </a:solidFill>
              <a:latin typeface="impLight (Headings)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" y="5654701"/>
            <a:ext cx="12192000" cy="12032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6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77744" y="5026964"/>
            <a:ext cx="834813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>
                    <a:alpha val="30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en-US" sz="4400" dirty="0" smtClean="0">
                <a:solidFill>
                  <a:schemeClr val="bg1">
                    <a:alpha val="30000"/>
                  </a:schemeClr>
                </a:solidFill>
                <a:cs typeface="Times New Roman" panose="02020603050405020304" pitchFamily="18" charset="0"/>
              </a:rPr>
            </a:br>
            <a:r>
              <a:rPr lang="en-US" sz="6600" dirty="0" smtClean="0">
                <a:solidFill>
                  <a:schemeClr val="bg1">
                    <a:alpha val="30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SUMMIT</a:t>
            </a:r>
            <a:endParaRPr lang="en-US" sz="6600" dirty="0">
              <a:solidFill>
                <a:schemeClr val="bg1">
                  <a:alpha val="30000"/>
                </a:schemeClr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4140029" y="1822895"/>
            <a:ext cx="586852" cy="886690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393170">
            <a:off x="-195299" y="248317"/>
            <a:ext cx="524593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spc="6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BASIN ROUNDTABLE </a:t>
            </a:r>
          </a:p>
          <a:p>
            <a:pPr algn="ctr"/>
            <a:r>
              <a:rPr lang="en-US" sz="1200" b="1" spc="6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/>
            </a:r>
            <a:br>
              <a:rPr lang="en-US" sz="1200" b="1" spc="6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</a:br>
            <a:r>
              <a:rPr lang="en-US" sz="4400" b="1" spc="1500" dirty="0" smtClean="0">
                <a:solidFill>
                  <a:srgbClr val="FFC000"/>
                </a:solidFill>
                <a:latin typeface="impLight (Headings)"/>
                <a:cs typeface="Times New Roman" panose="02020603050405020304" pitchFamily="18" charset="0"/>
              </a:rPr>
              <a:t> </a:t>
            </a:r>
            <a:endParaRPr lang="en-US" b="1" spc="1500" dirty="0" smtClean="0">
              <a:solidFill>
                <a:srgbClr val="FFC000"/>
              </a:solidFill>
              <a:latin typeface="impLight (Headings)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003" y="5987883"/>
            <a:ext cx="783292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500" b="1" spc="600" dirty="0">
              <a:solidFill>
                <a:schemeClr val="bg1"/>
              </a:solidFill>
              <a:latin typeface="impLight (Headings)"/>
            </a:endParaRPr>
          </a:p>
          <a:p>
            <a:r>
              <a:rPr lang="en-US" b="1" spc="600" dirty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SEPTEMBER </a:t>
            </a:r>
            <a:r>
              <a:rPr lang="en-US" sz="2000" spc="6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25 </a:t>
            </a:r>
            <a:r>
              <a:rPr lang="en-US" sz="2000" spc="600" dirty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+ </a:t>
            </a:r>
            <a:r>
              <a:rPr lang="en-US" sz="2000" spc="600" dirty="0" smtClean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26  2019  </a:t>
            </a:r>
            <a:endParaRPr lang="en-US" sz="2000" spc="600" dirty="0">
              <a:solidFill>
                <a:schemeClr val="bg1"/>
              </a:solidFill>
              <a:latin typeface="impLight (Headings)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rot="368879">
            <a:off x="269638" y="431477"/>
            <a:ext cx="42883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spc="600" dirty="0">
                <a:solidFill>
                  <a:schemeClr val="bg1"/>
                </a:solidFill>
                <a:latin typeface="impLight (Headings)"/>
                <a:cs typeface="Times New Roman" panose="02020603050405020304" pitchFamily="18" charset="0"/>
              </a:rPr>
              <a:t>SUMMIT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2909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0"/>
          <a:stretch/>
        </p:blipFill>
        <p:spPr bwMode="auto">
          <a:xfrm>
            <a:off x="0" y="0"/>
            <a:ext cx="12192000" cy="721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91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olorado Water Pl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0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27521" y="3420103"/>
            <a:ext cx="83602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spc="30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THOUGHTS, COMMENTS OR </a:t>
            </a:r>
            <a:r>
              <a:rPr lang="en-US" sz="15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/>
            </a:r>
            <a:br>
              <a:rPr lang="en-US" sz="15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</a:br>
            <a:endParaRPr lang="en-US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2213" y="3692368"/>
            <a:ext cx="472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QUESTIONS</a:t>
            </a:r>
            <a:r>
              <a:rPr lang="en-US" sz="3200" b="1" dirty="0" smtClean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?</a:t>
            </a:r>
            <a:endParaRPr lang="en-US" sz="66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7521" y="4736284"/>
            <a:ext cx="4181281" cy="99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CO_logo_primary_white.png"/>
          <p:cNvPicPr>
            <a:picLocks noChangeAspect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10749614" y="5924208"/>
            <a:ext cx="889325" cy="933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22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12897</TotalTime>
  <Words>245</Words>
  <Application>Microsoft Office PowerPoint</Application>
  <PresentationFormat>Widescreen</PresentationFormat>
  <Paragraphs>155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Impact</vt:lpstr>
      <vt:lpstr>impLight (Headings)</vt:lpstr>
      <vt:lpstr>Script MT 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Unintended Consequences of  Colorado’s Growth</dc:title>
  <dc:creator>Sands, Russell</dc:creator>
  <cp:lastModifiedBy>Sands, Russell</cp:lastModifiedBy>
  <cp:revision>174</cp:revision>
  <dcterms:created xsi:type="dcterms:W3CDTF">2018-07-02T18:04:52Z</dcterms:created>
  <dcterms:modified xsi:type="dcterms:W3CDTF">2018-12-19T17:09:42Z</dcterms:modified>
</cp:coreProperties>
</file>