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58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567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166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449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6217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266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1813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537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6349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716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265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7597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CCE85-4181-47C4-BAC1-9FE16F656A15}" type="datetimeFigureOut">
              <a:rPr lang="en-US" smtClean="0"/>
              <a:pPr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47AF0-5086-4A69-BC57-E068C3964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124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Economics of Water Lease Offers by NPPD and CNPPID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3600" dirty="0" smtClean="0"/>
          </a:p>
          <a:p>
            <a:r>
              <a:rPr lang="en-US" sz="3600" dirty="0" smtClean="0"/>
              <a:t>George Oamek, CH2M HILL</a:t>
            </a:r>
          </a:p>
          <a:p>
            <a:r>
              <a:rPr lang="en-US" sz="3600" dirty="0" smtClean="0"/>
              <a:t>August 18, 2014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78280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Considerations:</a:t>
            </a:r>
          </a:p>
          <a:p>
            <a:r>
              <a:rPr lang="en-US" dirty="0" smtClean="0"/>
              <a:t>Reasonableness of lease price, $/acre and $/acre-foot</a:t>
            </a:r>
          </a:p>
          <a:p>
            <a:r>
              <a:rPr lang="en-US" dirty="0" smtClean="0"/>
              <a:t>Use of groundwater as a 1:1 replacement supply for leased surface water</a:t>
            </a:r>
          </a:p>
          <a:p>
            <a:r>
              <a:rPr lang="en-US" dirty="0" smtClean="0"/>
              <a:t>Length of lease and proposed price escalation rate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Methods:</a:t>
            </a:r>
          </a:p>
          <a:p>
            <a:r>
              <a:rPr lang="en-US" dirty="0" smtClean="0"/>
              <a:t>Irrigation water evaluation model, developed for this purpose</a:t>
            </a:r>
          </a:p>
          <a:p>
            <a:r>
              <a:rPr lang="en-US" dirty="0" smtClean="0"/>
              <a:t>Other economic principles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487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 dirty="0" smtClean="0"/>
              <a:t>Platte Basin Irrigation Water Evaluation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Estimates net return to parcel of land under irrigated and </a:t>
            </a:r>
            <a:r>
              <a:rPr lang="en-US" dirty="0" err="1" smtClean="0"/>
              <a:t>dryland</a:t>
            </a:r>
            <a:r>
              <a:rPr lang="en-US" dirty="0" smtClean="0"/>
              <a:t> crop production</a:t>
            </a:r>
          </a:p>
          <a:p>
            <a:r>
              <a:rPr lang="en-US" dirty="0" smtClean="0"/>
              <a:t>Estimates $/acre and $/acre-foot return at the NRD level, considering underlying county average yields, prices, cropping patterns, and cost of production</a:t>
            </a:r>
          </a:p>
          <a:p>
            <a:r>
              <a:rPr lang="en-US" dirty="0" smtClean="0"/>
              <a:t>Considers costs of alternative irrigation water sources and application methods</a:t>
            </a:r>
          </a:p>
          <a:p>
            <a:r>
              <a:rPr lang="en-US" dirty="0" smtClean="0"/>
              <a:t>County-level irrigation water requirements “borrowed” from Crop Optimizer model from UNL</a:t>
            </a:r>
          </a:p>
          <a:p>
            <a:r>
              <a:rPr lang="en-US" dirty="0" smtClean="0"/>
              <a:t>Can compare the $ impact of irrigated to </a:t>
            </a:r>
            <a:r>
              <a:rPr lang="en-US" dirty="0" err="1" smtClean="0"/>
              <a:t>dryland</a:t>
            </a:r>
            <a:r>
              <a:rPr lang="en-US" dirty="0" smtClean="0"/>
              <a:t> conversion, or conversion from surface water to groundwater, or any combination of the two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275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NPPD lease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Basis for the price is consistent with DNR’s PBHEP method:</a:t>
            </a:r>
          </a:p>
          <a:p>
            <a:r>
              <a:rPr lang="en-US" dirty="0" smtClean="0"/>
              <a:t>Impact of converting from irrigated to </a:t>
            </a:r>
            <a:r>
              <a:rPr lang="en-US" dirty="0" err="1" smtClean="0"/>
              <a:t>dryland</a:t>
            </a:r>
            <a:r>
              <a:rPr lang="en-US" dirty="0" smtClean="0"/>
              <a:t> production:  $142-$169/acre, measured as the difference between irrigated and </a:t>
            </a:r>
            <a:r>
              <a:rPr lang="en-US" dirty="0" err="1" smtClean="0"/>
              <a:t>dryland</a:t>
            </a:r>
            <a:r>
              <a:rPr lang="en-US" dirty="0" smtClean="0"/>
              <a:t> cropland rental rates</a:t>
            </a:r>
          </a:p>
          <a:p>
            <a:r>
              <a:rPr lang="en-US" dirty="0" smtClean="0"/>
              <a:t>10% incentive</a:t>
            </a:r>
          </a:p>
          <a:p>
            <a:r>
              <a:rPr lang="en-US" dirty="0" smtClean="0"/>
              <a:t>“Performance factor”:   0.94 - 1.21</a:t>
            </a:r>
          </a:p>
          <a:p>
            <a:r>
              <a:rPr lang="en-US" dirty="0" smtClean="0"/>
              <a:t>Cost of delivery infrastructure:  $7.29/acre</a:t>
            </a:r>
          </a:p>
          <a:p>
            <a:r>
              <a:rPr lang="en-US" dirty="0" smtClean="0"/>
              <a:t>Total offer:  $155 - $232 /acre</a:t>
            </a:r>
          </a:p>
        </p:txBody>
      </p:sp>
    </p:spTree>
    <p:extLst>
      <p:ext uri="{BB962C8B-B14F-4D97-AF65-F5344CB8AC3E}">
        <p14:creationId xmlns="" xmlns:p14="http://schemas.microsoft.com/office/powerpoint/2010/main" val="1036299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NPPD lease offer, cont’d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Observations:</a:t>
            </a:r>
          </a:p>
          <a:p>
            <a:r>
              <a:rPr lang="en-US" dirty="0" smtClean="0"/>
              <a:t>The $142-$169/acre range is comparable to results from evaluation model:  $220/acre impact for conversion from irrigated to </a:t>
            </a:r>
            <a:r>
              <a:rPr lang="en-US" dirty="0" err="1" smtClean="0"/>
              <a:t>dryland</a:t>
            </a:r>
            <a:r>
              <a:rPr lang="en-US" dirty="0" smtClean="0"/>
              <a:t> for production in CPNRD</a:t>
            </a:r>
          </a:p>
          <a:p>
            <a:r>
              <a:rPr lang="en-US" dirty="0" smtClean="0"/>
              <a:t>No basis for doubting performance factors or infrastructure costs</a:t>
            </a:r>
          </a:p>
          <a:p>
            <a:r>
              <a:rPr lang="en-US" dirty="0" smtClean="0"/>
              <a:t>If groundwater simply replaces surface water, the actual impact is near $20/acre due to additional pumping costs, not $142-$220 per acre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5419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CNPPID Lease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Major points:</a:t>
            </a:r>
          </a:p>
          <a:p>
            <a:r>
              <a:rPr lang="en-US" dirty="0" smtClean="0"/>
              <a:t>$250/acre-foot</a:t>
            </a:r>
          </a:p>
          <a:p>
            <a:r>
              <a:rPr lang="en-US" dirty="0" smtClean="0"/>
              <a:t>Escalation at 4% per year through 2037</a:t>
            </a:r>
          </a:p>
          <a:p>
            <a:r>
              <a:rPr lang="en-US" dirty="0" smtClean="0"/>
              <a:t>Quantities and other terms yet to be negotiated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Observations:</a:t>
            </a:r>
          </a:p>
          <a:p>
            <a:r>
              <a:rPr lang="en-US" dirty="0" smtClean="0"/>
              <a:t>$250/acre-foot is comparable to $242/acre-foot calculated for TBNRD</a:t>
            </a:r>
          </a:p>
          <a:p>
            <a:r>
              <a:rPr lang="en-US" dirty="0" smtClean="0"/>
              <a:t>Having water in storage adds to its potential value</a:t>
            </a:r>
          </a:p>
          <a:p>
            <a:r>
              <a:rPr lang="en-US" dirty="0" smtClean="0"/>
              <a:t>Escalation rate appears somewhat high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1498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CNPPID lease </a:t>
            </a:r>
            <a:r>
              <a:rPr lang="en-US" dirty="0"/>
              <a:t>o</a:t>
            </a:r>
            <a:r>
              <a:rPr lang="en-US" dirty="0" smtClean="0"/>
              <a:t>ffer,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escalation rate is important!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817" y="2400422"/>
            <a:ext cx="7104702" cy="42703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9672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CNPPID lease offer,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Escalation Rate:</a:t>
            </a:r>
          </a:p>
          <a:p>
            <a:pPr marL="0" indent="0">
              <a:buNone/>
            </a:pPr>
            <a:r>
              <a:rPr lang="en-US" dirty="0" smtClean="0"/>
              <a:t>A 4% rate would appear more reasonable if the alternative use was municipal water supply</a:t>
            </a:r>
          </a:p>
          <a:p>
            <a:r>
              <a:rPr lang="en-US" dirty="0" smtClean="0"/>
              <a:t>Municipal water rates and impact fees have increased at annual rates exceeding 4% over the last 20 years</a:t>
            </a:r>
          </a:p>
          <a:p>
            <a:r>
              <a:rPr lang="en-US" dirty="0" smtClean="0"/>
              <a:t>C-BT units have increased at even higher annual rates, especially since 1980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5026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CNPPID lease offer,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Profitability of irrigated agriculture does not increase at such a steady and high rate:</a:t>
            </a:r>
          </a:p>
          <a:p>
            <a:r>
              <a:rPr lang="en-US" dirty="0" smtClean="0"/>
              <a:t>Using </a:t>
            </a:r>
            <a:r>
              <a:rPr lang="en-US" smtClean="0"/>
              <a:t>corn price </a:t>
            </a:r>
            <a:r>
              <a:rPr lang="en-US" dirty="0" smtClean="0"/>
              <a:t>as a proxy, long-term escalation rates are in the 1.9% - 3.1% range, depending on how measured</a:t>
            </a:r>
          </a:p>
          <a:p>
            <a:r>
              <a:rPr lang="en-US" dirty="0" smtClean="0"/>
              <a:t>2%-3% would seem to be a more supportable escalation rate for the lease</a:t>
            </a:r>
          </a:p>
          <a:p>
            <a:r>
              <a:rPr lang="en-US" dirty="0" smtClean="0"/>
              <a:t>Is there a way to periodically re-evaluate/adjust the escalation rate during the course of the lease?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465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CNPPID water lease price assuming historical trends for alternative price indices, 1980-2006, applied from 2014-2040</a:t>
            </a:r>
            <a:endParaRPr lang="en-US" sz="32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6655" y="1885266"/>
            <a:ext cx="6980335" cy="43094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8623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508</Words>
  <Application>Microsoft Office PowerPoint</Application>
  <PresentationFormat>Custom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Economics of Water Lease Offers by NPPD and CNPPID</vt:lpstr>
      <vt:lpstr>Considerations and Methods</vt:lpstr>
      <vt:lpstr>Platte Basin Irrigation Water Evaluation Model</vt:lpstr>
      <vt:lpstr>NPPD lease offer</vt:lpstr>
      <vt:lpstr>NPPD lease offer, cont’d </vt:lpstr>
      <vt:lpstr>CNPPID Lease Offer</vt:lpstr>
      <vt:lpstr>CNPPID lease offer, cont’d</vt:lpstr>
      <vt:lpstr>CNPPID lease offer, cont’d</vt:lpstr>
      <vt:lpstr>CNPPID lease offer, cont’d</vt:lpstr>
      <vt:lpstr>CNPPID water lease price assuming historical trends for alternative price indices, 1980-2006, applied from 2014-2040</vt:lpstr>
    </vt:vector>
  </TitlesOfParts>
  <Company>CH2M 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Economics of Water Lease Offers by NPPD and CNPPID</dc:title>
  <dc:creator>Oamek, George/OMA</dc:creator>
  <cp:lastModifiedBy>sms1</cp:lastModifiedBy>
  <cp:revision>10</cp:revision>
  <cp:lastPrinted>2014-08-18T14:08:00Z</cp:lastPrinted>
  <dcterms:created xsi:type="dcterms:W3CDTF">2014-08-18T13:11:38Z</dcterms:created>
  <dcterms:modified xsi:type="dcterms:W3CDTF">2014-09-10T14:25:41Z</dcterms:modified>
</cp:coreProperties>
</file>