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753600" cy="73025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428" y="-90"/>
      </p:cViewPr>
      <p:guideLst>
        <p:guide orient="horz" pos="2300"/>
        <p:guide pos="307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1" name="Shape 7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9825" y="685800"/>
            <a:ext cx="45783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9825" y="685800"/>
            <a:ext cx="45783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9825" y="685800"/>
            <a:ext cx="45783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9825" y="685800"/>
            <a:ext cx="45783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9825" y="685800"/>
            <a:ext cx="45783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9825" y="685800"/>
            <a:ext cx="45783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9825" y="685800"/>
            <a:ext cx="45783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9825" y="685800"/>
            <a:ext cx="45783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9825" y="685800"/>
            <a:ext cx="45783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9825" y="685800"/>
            <a:ext cx="45783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731519" y="2263775"/>
            <a:ext cx="8290561" cy="1533525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463039" y="4089400"/>
            <a:ext cx="6827521" cy="1825625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87680" y="1679575"/>
            <a:ext cx="4242816" cy="481965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Light 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14811" y="502114"/>
            <a:ext cx="8441137" cy="584776"/>
          </a:xfrm>
          <a:prstGeom prst="rect">
            <a:avLst/>
          </a:prstGeom>
        </p:spPr>
        <p:txBody>
          <a:bodyPr anchor="b"/>
          <a:lstStyle>
            <a:lvl1pPr>
              <a:defRPr sz="3800" i="1">
                <a:solidFill>
                  <a:srgbClr val="232B4E"/>
                </a:solidFill>
              </a:defRPr>
            </a:lvl1pPr>
            <a:lvl2pPr>
              <a:defRPr sz="3800" i="1">
                <a:solidFill>
                  <a:srgbClr val="232B4E"/>
                </a:solidFill>
              </a:defRPr>
            </a:lvl2pPr>
            <a:lvl3pPr>
              <a:defRPr sz="3800" i="1">
                <a:solidFill>
                  <a:srgbClr val="232B4E"/>
                </a:solidFill>
              </a:defRPr>
            </a:lvl3pPr>
            <a:lvl4pPr>
              <a:defRPr sz="3800" i="1">
                <a:solidFill>
                  <a:srgbClr val="232B4E"/>
                </a:solidFill>
              </a:defRPr>
            </a:lvl4pPr>
            <a:lvl5pPr>
              <a:defRPr sz="3800" i="1">
                <a:solidFill>
                  <a:srgbClr val="232B4E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1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614810" y="1290674"/>
            <a:ext cx="8528723" cy="307884"/>
          </a:xfrm>
          <a:prstGeom prst="rect">
            <a:avLst/>
          </a:prstGeom>
        </p:spPr>
        <p:txBody>
          <a:bodyPr/>
          <a:lstStyle/>
          <a:p>
            <a:pPr defTabSz="487272">
              <a:lnSpc>
                <a:spcPts val="2400"/>
              </a:lnSpc>
              <a:spcBef>
                <a:spcPts val="1200"/>
              </a:spcBef>
              <a:defRPr sz="1700">
                <a:solidFill>
                  <a:srgbClr val="5E564C"/>
                </a:solidFill>
              </a:defRPr>
            </a:pPr>
            <a:endParaRPr/>
          </a:p>
        </p:txBody>
      </p:sp>
      <p:pic>
        <p:nvPicPr>
          <p:cNvPr id="62" name="Picture 6" descr="Picture 6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633565" y="6561070"/>
            <a:ext cx="3711788" cy="419219"/>
          </a:xfrm>
          <a:prstGeom prst="rect">
            <a:avLst/>
          </a:prstGeom>
          <a:ln w="12700">
            <a:miter lim="400000"/>
          </a:ln>
        </p:spPr>
      </p:pic>
      <p:sp>
        <p:nvSpPr>
          <p:cNvPr id="63" name="Straight Connector 7"/>
          <p:cNvSpPr/>
          <p:nvPr/>
        </p:nvSpPr>
        <p:spPr>
          <a:xfrm>
            <a:off x="637460" y="6312579"/>
            <a:ext cx="8506076" cy="1691"/>
          </a:xfrm>
          <a:prstGeom prst="line">
            <a:avLst/>
          </a:prstGeom>
          <a:ln w="12700">
            <a:solidFill>
              <a:srgbClr val="F9C54B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900127" y="6626707"/>
            <a:ext cx="282432" cy="287957"/>
          </a:xfrm>
          <a:prstGeom prst="rect">
            <a:avLst/>
          </a:prstGeom>
        </p:spPr>
        <p:txBody>
          <a:bodyPr lIns="48728" tIns="48728" rIns="48728" bIns="48728" anchor="ctr"/>
          <a:lstStyle>
            <a:lvl1pPr>
              <a:defRPr sz="1300" i="1">
                <a:solidFill>
                  <a:srgbClr val="5E564C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87680" y="292100"/>
            <a:ext cx="8778241" cy="1168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87680" y="1679575"/>
            <a:ext cx="8778241" cy="48196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013458" y="6791325"/>
            <a:ext cx="252463" cy="266700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>
            <a:lvl1pPr algn="r">
              <a:defRPr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457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914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1371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18288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22860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2743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3200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3657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18.jpeg"/><Relationship Id="rId3" Type="http://schemas.openxmlformats.org/officeDocument/2006/relationships/image" Target="../media/image5.jpeg"/><Relationship Id="rId7" Type="http://schemas.openxmlformats.org/officeDocument/2006/relationships/image" Target="../media/image12.png"/><Relationship Id="rId12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gif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3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gif"/><Relationship Id="rId5" Type="http://schemas.openxmlformats.org/officeDocument/2006/relationships/image" Target="../media/image26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object 5"/>
          <p:cNvSpPr txBox="1"/>
          <p:nvPr/>
        </p:nvSpPr>
        <p:spPr>
          <a:xfrm>
            <a:off x="7637975" y="6664411"/>
            <a:ext cx="1543051" cy="154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lnSpc>
                <a:spcPts val="1200"/>
              </a:lnSpc>
              <a:defRPr sz="1100" spc="100">
                <a:solidFill>
                  <a:srgbClr val="FFFFFF"/>
                </a:solidFill>
                <a:latin typeface="AvenirNext LT Pro Regular"/>
                <a:ea typeface="AvenirNext LT Pro Regular"/>
                <a:cs typeface="AvenirNext LT Pro Regular"/>
                <a:sym typeface="AvenirNext LT Pro Regular"/>
              </a:defRPr>
            </a:pPr>
            <a:r>
              <a:t>WATERSTART.</a:t>
            </a:r>
            <a:r>
              <a:rPr spc="-245"/>
              <a:t> </a:t>
            </a:r>
            <a:r>
              <a:rPr spc="75"/>
              <a:t>COM</a:t>
            </a:r>
          </a:p>
        </p:txBody>
      </p:sp>
      <p:sp>
        <p:nvSpPr>
          <p:cNvPr id="74" name="object 2"/>
          <p:cNvSpPr/>
          <p:nvPr/>
        </p:nvSpPr>
        <p:spPr>
          <a:xfrm>
            <a:off x="0" y="0"/>
            <a:ext cx="9753600" cy="73025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5" name="object 3"/>
          <p:cNvSpPr/>
          <p:nvPr/>
        </p:nvSpPr>
        <p:spPr>
          <a:xfrm>
            <a:off x="0" y="1866899"/>
            <a:ext cx="9753600" cy="3556001"/>
          </a:xfrm>
          <a:prstGeom prst="rect">
            <a:avLst/>
          </a:prstGeom>
          <a:solidFill>
            <a:srgbClr val="17375E">
              <a:alpha val="85000"/>
            </a:srgbClr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6" name="object 4"/>
          <p:cNvSpPr/>
          <p:nvPr/>
        </p:nvSpPr>
        <p:spPr>
          <a:xfrm>
            <a:off x="381000" y="6207125"/>
            <a:ext cx="1676400" cy="838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77" name="Picture 12" descr="Picture 12"/>
          <p:cNvPicPr>
            <a:picLocks noChangeAspect="1"/>
          </p:cNvPicPr>
          <p:nvPr/>
        </p:nvPicPr>
        <p:blipFill>
          <a:blip r:embed="rId5" cstate="print">
            <a:extLst/>
          </a:blip>
          <a:stretch>
            <a:fillRect/>
          </a:stretch>
        </p:blipFill>
        <p:spPr>
          <a:xfrm>
            <a:off x="1701800" y="2298700"/>
            <a:ext cx="6350000" cy="26924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object 5"/>
          <p:cNvSpPr txBox="1"/>
          <p:nvPr/>
        </p:nvSpPr>
        <p:spPr>
          <a:xfrm>
            <a:off x="7637975" y="6664411"/>
            <a:ext cx="1543051" cy="154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lnSpc>
                <a:spcPts val="1200"/>
              </a:lnSpc>
              <a:defRPr sz="1100" spc="100">
                <a:solidFill>
                  <a:srgbClr val="FFFFFF"/>
                </a:solidFill>
                <a:latin typeface="AvenirNext LT Pro Regular"/>
                <a:ea typeface="AvenirNext LT Pro Regular"/>
                <a:cs typeface="AvenirNext LT Pro Regular"/>
                <a:sym typeface="AvenirNext LT Pro Regular"/>
              </a:defRPr>
            </a:pPr>
            <a:r>
              <a:t>WATERSTART.</a:t>
            </a:r>
            <a:r>
              <a:rPr spc="-245"/>
              <a:t> </a:t>
            </a:r>
            <a:r>
              <a:rPr spc="75"/>
              <a:t>COM</a:t>
            </a:r>
          </a:p>
        </p:txBody>
      </p:sp>
      <p:sp>
        <p:nvSpPr>
          <p:cNvPr id="80" name="object 2"/>
          <p:cNvSpPr/>
          <p:nvPr/>
        </p:nvSpPr>
        <p:spPr>
          <a:xfrm>
            <a:off x="0" y="0"/>
            <a:ext cx="9753600" cy="73025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81" name="object 3"/>
          <p:cNvSpPr/>
          <p:nvPr/>
        </p:nvSpPr>
        <p:spPr>
          <a:xfrm>
            <a:off x="596899" y="559097"/>
            <a:ext cx="8566151" cy="5466715"/>
          </a:xfrm>
          <a:prstGeom prst="rect">
            <a:avLst/>
          </a:prstGeom>
          <a:solidFill>
            <a:srgbClr val="FFFFFF">
              <a:alpha val="85000"/>
            </a:srgbClr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82" name="object 4"/>
          <p:cNvSpPr/>
          <p:nvPr/>
        </p:nvSpPr>
        <p:spPr>
          <a:xfrm>
            <a:off x="381000" y="6197600"/>
            <a:ext cx="1676400" cy="838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83" name="TextBox 5"/>
          <p:cNvSpPr txBox="1"/>
          <p:nvPr/>
        </p:nvSpPr>
        <p:spPr>
          <a:xfrm>
            <a:off x="762000" y="1431032"/>
            <a:ext cx="8153400" cy="1056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3200">
                <a:solidFill>
                  <a:srgbClr val="17375E"/>
                </a:solidFill>
                <a:latin typeface="AvenirNext LT Pro Bold"/>
                <a:ea typeface="AvenirNext LT Pro Bold"/>
                <a:cs typeface="AvenirNext LT Pro Bold"/>
                <a:sym typeface="AvenirNext LT Pro Bold"/>
              </a:defRPr>
            </a:lvl1pPr>
          </a:lstStyle>
          <a:p>
            <a:r>
              <a:t>WaterStart is a cluster of global leaders in the implementation of water innovation</a:t>
            </a:r>
          </a:p>
        </p:txBody>
      </p:sp>
      <p:pic>
        <p:nvPicPr>
          <p:cNvPr id="84" name="Picture 10" descr="Picture 10"/>
          <p:cNvPicPr>
            <a:picLocks noChangeAspect="1"/>
          </p:cNvPicPr>
          <p:nvPr/>
        </p:nvPicPr>
        <p:blipFill>
          <a:blip r:embed="rId5" cstate="print">
            <a:extLst/>
          </a:blip>
          <a:stretch>
            <a:fillRect/>
          </a:stretch>
        </p:blipFill>
        <p:spPr>
          <a:xfrm>
            <a:off x="811298" y="2813050"/>
            <a:ext cx="8080772" cy="303194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object 5"/>
          <p:cNvSpPr txBox="1"/>
          <p:nvPr/>
        </p:nvSpPr>
        <p:spPr>
          <a:xfrm>
            <a:off x="7637975" y="6664411"/>
            <a:ext cx="1543051" cy="154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lnSpc>
                <a:spcPts val="1200"/>
              </a:lnSpc>
              <a:defRPr sz="1100" spc="100">
                <a:solidFill>
                  <a:srgbClr val="FFFFFF"/>
                </a:solidFill>
                <a:latin typeface="AvenirNext LT Pro Regular"/>
                <a:ea typeface="AvenirNext LT Pro Regular"/>
                <a:cs typeface="AvenirNext LT Pro Regular"/>
                <a:sym typeface="AvenirNext LT Pro Regular"/>
              </a:defRPr>
            </a:pPr>
            <a:r>
              <a:t>WATERSTART.</a:t>
            </a:r>
            <a:r>
              <a:rPr spc="-245"/>
              <a:t> </a:t>
            </a:r>
            <a:r>
              <a:rPr spc="75"/>
              <a:t>COM</a:t>
            </a:r>
          </a:p>
        </p:txBody>
      </p:sp>
      <p:sp>
        <p:nvSpPr>
          <p:cNvPr id="87" name="object 2"/>
          <p:cNvSpPr/>
          <p:nvPr/>
        </p:nvSpPr>
        <p:spPr>
          <a:xfrm>
            <a:off x="0" y="0"/>
            <a:ext cx="9753600" cy="73025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88" name="object 3"/>
          <p:cNvSpPr/>
          <p:nvPr/>
        </p:nvSpPr>
        <p:spPr>
          <a:xfrm>
            <a:off x="596899" y="559097"/>
            <a:ext cx="8566151" cy="5466715"/>
          </a:xfrm>
          <a:prstGeom prst="rect">
            <a:avLst/>
          </a:prstGeom>
          <a:solidFill>
            <a:srgbClr val="FFFFFF">
              <a:alpha val="85000"/>
            </a:srgbClr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89" name="object 4"/>
          <p:cNvSpPr/>
          <p:nvPr/>
        </p:nvSpPr>
        <p:spPr>
          <a:xfrm>
            <a:off x="533400" y="6197600"/>
            <a:ext cx="1676400" cy="838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0" name="TextBox 9"/>
          <p:cNvSpPr txBox="1"/>
          <p:nvPr/>
        </p:nvSpPr>
        <p:spPr>
          <a:xfrm>
            <a:off x="875592" y="657942"/>
            <a:ext cx="8002417" cy="14182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8728" tIns="48728" rIns="48728" bIns="48728">
            <a:spAutoFit/>
          </a:bodyPr>
          <a:lstStyle/>
          <a:p>
            <a:pPr marL="279172" indent="-279172">
              <a:lnSpc>
                <a:spcPct val="150000"/>
              </a:lnSpc>
              <a:buSzPct val="100000"/>
              <a:buFont typeface="Arial"/>
              <a:buChar char="•"/>
              <a:defRPr sz="2200"/>
            </a:pPr>
            <a:r>
              <a:t>Nevada’s largest utilities, water consumers and employers</a:t>
            </a:r>
          </a:p>
          <a:p>
            <a:pPr marL="279172" indent="-279172">
              <a:lnSpc>
                <a:spcPct val="150000"/>
              </a:lnSpc>
              <a:buSzPct val="100000"/>
              <a:buFont typeface="Arial"/>
              <a:buChar char="•"/>
              <a:defRPr sz="2200"/>
            </a:pPr>
            <a:r>
              <a:t>Define market demand locally to recruit innovation globally</a:t>
            </a:r>
          </a:p>
          <a:p>
            <a:pPr marL="279172" indent="-279172">
              <a:lnSpc>
                <a:spcPct val="150000"/>
              </a:lnSpc>
              <a:buSzPct val="100000"/>
              <a:buFont typeface="Arial"/>
              <a:buChar char="•"/>
              <a:defRPr sz="2200"/>
            </a:pPr>
            <a:r>
              <a:t>De-risk &amp; incentivize water innovation</a:t>
            </a:r>
          </a:p>
        </p:txBody>
      </p:sp>
      <p:pic>
        <p:nvPicPr>
          <p:cNvPr id="91" name="Picture 10" descr="Picture 10"/>
          <p:cNvPicPr>
            <a:picLocks noChangeAspect="1"/>
          </p:cNvPicPr>
          <p:nvPr/>
        </p:nvPicPr>
        <p:blipFill>
          <a:blip r:embed="rId5" cstate="print">
            <a:extLst/>
          </a:blip>
          <a:stretch>
            <a:fillRect/>
          </a:stretch>
        </p:blipFill>
        <p:spPr>
          <a:xfrm>
            <a:off x="1071864" y="2294457"/>
            <a:ext cx="5176536" cy="3490394"/>
          </a:xfrm>
          <a:prstGeom prst="rect">
            <a:avLst/>
          </a:prstGeom>
          <a:ln w="12700">
            <a:miter lim="400000"/>
          </a:ln>
        </p:spPr>
      </p:pic>
      <p:pic>
        <p:nvPicPr>
          <p:cNvPr id="92" name="Picture 11" descr="Picture 11"/>
          <p:cNvPicPr>
            <a:picLocks noChangeAspect="1"/>
          </p:cNvPicPr>
          <p:nvPr/>
        </p:nvPicPr>
        <p:blipFill>
          <a:blip r:embed="rId6" cstate="print">
            <a:extLst/>
          </a:blip>
          <a:stretch>
            <a:fillRect/>
          </a:stretch>
        </p:blipFill>
        <p:spPr>
          <a:xfrm>
            <a:off x="6477000" y="2222799"/>
            <a:ext cx="2079162" cy="363825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object 5"/>
          <p:cNvSpPr txBox="1"/>
          <p:nvPr/>
        </p:nvSpPr>
        <p:spPr>
          <a:xfrm>
            <a:off x="7637975" y="6664411"/>
            <a:ext cx="1543051" cy="154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lnSpc>
                <a:spcPts val="1200"/>
              </a:lnSpc>
              <a:defRPr sz="1100" spc="100">
                <a:solidFill>
                  <a:srgbClr val="FFFFFF"/>
                </a:solidFill>
                <a:latin typeface="AvenirNext LT Pro Regular"/>
                <a:ea typeface="AvenirNext LT Pro Regular"/>
                <a:cs typeface="AvenirNext LT Pro Regular"/>
                <a:sym typeface="AvenirNext LT Pro Regular"/>
              </a:defRPr>
            </a:pPr>
            <a:r>
              <a:t>WATERSTART.</a:t>
            </a:r>
            <a:r>
              <a:rPr spc="-245"/>
              <a:t> </a:t>
            </a:r>
            <a:r>
              <a:rPr spc="75"/>
              <a:t>COM</a:t>
            </a:r>
          </a:p>
        </p:txBody>
      </p:sp>
      <p:sp>
        <p:nvSpPr>
          <p:cNvPr id="95" name="object 2"/>
          <p:cNvSpPr/>
          <p:nvPr/>
        </p:nvSpPr>
        <p:spPr>
          <a:xfrm>
            <a:off x="0" y="0"/>
            <a:ext cx="9753600" cy="73025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6" name="object 3"/>
          <p:cNvSpPr/>
          <p:nvPr/>
        </p:nvSpPr>
        <p:spPr>
          <a:xfrm>
            <a:off x="596899" y="559097"/>
            <a:ext cx="8566151" cy="5466715"/>
          </a:xfrm>
          <a:prstGeom prst="rect">
            <a:avLst/>
          </a:prstGeom>
          <a:solidFill>
            <a:srgbClr val="FFFFFF">
              <a:alpha val="85000"/>
            </a:srgbClr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7" name="object 4"/>
          <p:cNvSpPr/>
          <p:nvPr/>
        </p:nvSpPr>
        <p:spPr>
          <a:xfrm>
            <a:off x="381000" y="6197600"/>
            <a:ext cx="1676400" cy="838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109" name="Group 6"/>
          <p:cNvGrpSpPr/>
          <p:nvPr/>
        </p:nvGrpSpPr>
        <p:grpSpPr>
          <a:xfrm>
            <a:off x="990600" y="2889249"/>
            <a:ext cx="7924800" cy="2990148"/>
            <a:chOff x="0" y="0"/>
            <a:chExt cx="7924799" cy="2990146"/>
          </a:xfrm>
        </p:grpSpPr>
        <p:pic>
          <p:nvPicPr>
            <p:cNvPr id="98" name="image18.png" descr="image18.png"/>
            <p:cNvPicPr>
              <a:picLocks noChangeAspect="1"/>
            </p:cNvPicPr>
            <p:nvPr/>
          </p:nvPicPr>
          <p:blipFill>
            <a:blip r:embed="rId5" cstate="print">
              <a:extLst/>
            </a:blip>
            <a:stretch>
              <a:fillRect/>
            </a:stretch>
          </p:blipFill>
          <p:spPr>
            <a:xfrm>
              <a:off x="723266" y="1222354"/>
              <a:ext cx="1864371" cy="54975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9" name="Picture 11" descr="Picture 11"/>
            <p:cNvPicPr>
              <a:picLocks noChangeAspect="1"/>
            </p:cNvPicPr>
            <p:nvPr/>
          </p:nvPicPr>
          <p:blipFill>
            <a:blip r:embed="rId6" cstate="print">
              <a:extLst/>
            </a:blip>
            <a:stretch>
              <a:fillRect/>
            </a:stretch>
          </p:blipFill>
          <p:spPr>
            <a:xfrm>
              <a:off x="4490747" y="95096"/>
              <a:ext cx="1070499" cy="77018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00" name="Picture 12" descr="Picture 12"/>
            <p:cNvPicPr>
              <a:picLocks noChangeAspect="1"/>
            </p:cNvPicPr>
            <p:nvPr/>
          </p:nvPicPr>
          <p:blipFill>
            <a:blip r:embed="rId7" cstate="print">
              <a:extLst/>
            </a:blip>
            <a:stretch>
              <a:fillRect/>
            </a:stretch>
          </p:blipFill>
          <p:spPr>
            <a:xfrm>
              <a:off x="2378380" y="2059060"/>
              <a:ext cx="864994" cy="8533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01" name="Picture 13" descr="Picture 13"/>
            <p:cNvPicPr>
              <a:picLocks noChangeAspect="1"/>
            </p:cNvPicPr>
            <p:nvPr/>
          </p:nvPicPr>
          <p:blipFill>
            <a:blip r:embed="rId8" cstate="print">
              <a:extLst/>
            </a:blip>
            <a:stretch>
              <a:fillRect/>
            </a:stretch>
          </p:blipFill>
          <p:spPr>
            <a:xfrm>
              <a:off x="6180038" y="865284"/>
              <a:ext cx="1306299" cy="90682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02" name="Picture 14" descr="Picture 14"/>
            <p:cNvPicPr>
              <a:picLocks noChangeAspect="1"/>
            </p:cNvPicPr>
            <p:nvPr/>
          </p:nvPicPr>
          <p:blipFill>
            <a:blip r:embed="rId9" cstate="print">
              <a:extLst/>
            </a:blip>
            <a:stretch>
              <a:fillRect/>
            </a:stretch>
          </p:blipFill>
          <p:spPr>
            <a:xfrm>
              <a:off x="6118896" y="194322"/>
              <a:ext cx="1805904" cy="57173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03" name="Picture 15" descr="Picture 15"/>
            <p:cNvPicPr>
              <a:picLocks noChangeAspect="1"/>
            </p:cNvPicPr>
            <p:nvPr/>
          </p:nvPicPr>
          <p:blipFill>
            <a:blip r:embed="rId10" cstate="print">
              <a:extLst/>
            </a:blip>
            <a:stretch>
              <a:fillRect/>
            </a:stretch>
          </p:blipFill>
          <p:spPr>
            <a:xfrm>
              <a:off x="3813085" y="2281562"/>
              <a:ext cx="1771685" cy="57321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04" name="Picture 16" descr="Picture 16"/>
            <p:cNvPicPr>
              <a:picLocks noChangeAspect="1"/>
            </p:cNvPicPr>
            <p:nvPr/>
          </p:nvPicPr>
          <p:blipFill>
            <a:blip r:embed="rId11" cstate="print">
              <a:extLst/>
            </a:blip>
            <a:stretch>
              <a:fillRect/>
            </a:stretch>
          </p:blipFill>
          <p:spPr>
            <a:xfrm>
              <a:off x="5661655" y="2240762"/>
              <a:ext cx="2140569" cy="4899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05" name="Picture 17" descr="Picture 17"/>
            <p:cNvPicPr>
              <a:picLocks noChangeAspect="1"/>
            </p:cNvPicPr>
            <p:nvPr/>
          </p:nvPicPr>
          <p:blipFill>
            <a:blip r:embed="rId12" cstate="print">
              <a:extLst/>
            </a:blip>
            <a:stretch>
              <a:fillRect/>
            </a:stretch>
          </p:blipFill>
          <p:spPr>
            <a:xfrm>
              <a:off x="0" y="2146189"/>
              <a:ext cx="1821321" cy="8439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06" name="Picture 18" descr="Picture 18"/>
            <p:cNvPicPr>
              <a:picLocks noChangeAspect="1"/>
            </p:cNvPicPr>
            <p:nvPr/>
          </p:nvPicPr>
          <p:blipFill>
            <a:blip r:embed="rId13" cstate="print">
              <a:extLst/>
            </a:blip>
            <a:stretch>
              <a:fillRect/>
            </a:stretch>
          </p:blipFill>
          <p:spPr>
            <a:xfrm>
              <a:off x="2061656" y="95097"/>
              <a:ext cx="1871443" cy="7918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07" name="Picture 19" descr="Picture 19"/>
            <p:cNvPicPr>
              <a:picLocks noChangeAspect="1"/>
            </p:cNvPicPr>
            <p:nvPr/>
          </p:nvPicPr>
          <p:blipFill>
            <a:blip r:embed="rId14" cstate="print">
              <a:extLst/>
            </a:blip>
            <a:stretch>
              <a:fillRect/>
            </a:stretch>
          </p:blipFill>
          <p:spPr>
            <a:xfrm>
              <a:off x="121985" y="-1"/>
              <a:ext cx="1711482" cy="111075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08" name="Picture 20" descr="Picture 20"/>
            <p:cNvPicPr>
              <a:picLocks noChangeAspect="1"/>
            </p:cNvPicPr>
            <p:nvPr/>
          </p:nvPicPr>
          <p:blipFill>
            <a:blip r:embed="rId15" cstate="print">
              <a:extLst/>
            </a:blip>
            <a:stretch>
              <a:fillRect/>
            </a:stretch>
          </p:blipFill>
          <p:spPr>
            <a:xfrm>
              <a:off x="3243374" y="1232373"/>
              <a:ext cx="2140569" cy="54057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10" name="TextBox 21"/>
          <p:cNvSpPr txBox="1"/>
          <p:nvPr/>
        </p:nvSpPr>
        <p:spPr>
          <a:xfrm>
            <a:off x="990600" y="791783"/>
            <a:ext cx="7924800" cy="21294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8728" tIns="48728" rIns="48728" bIns="48728">
            <a:spAutoFit/>
          </a:bodyPr>
          <a:lstStyle/>
          <a:p>
            <a:pPr marL="304552" indent="-304552">
              <a:buSzPct val="100000"/>
              <a:buFont typeface="Arial"/>
              <a:buChar char="•"/>
              <a:defRPr sz="2800"/>
            </a:pPr>
            <a:r>
              <a:t>Evaluated 160+ proposals from tech. companies</a:t>
            </a:r>
          </a:p>
          <a:p>
            <a:pPr marL="304552" indent="-304552">
              <a:buSzPct val="100000"/>
              <a:buFont typeface="Arial"/>
              <a:buChar char="•"/>
              <a:defRPr sz="2800"/>
            </a:pPr>
            <a:r>
              <a:t>Funded $1,200,000 in Pilot Projects</a:t>
            </a:r>
          </a:p>
          <a:p>
            <a:pPr marL="304552" indent="-304552">
              <a:buSzPct val="100000"/>
              <a:buFont typeface="Arial"/>
              <a:buChar char="•"/>
              <a:defRPr sz="2800"/>
            </a:pPr>
            <a:r>
              <a:t>Recruited 11 new companies to the State</a:t>
            </a:r>
          </a:p>
          <a:p>
            <a:pPr marL="304552" indent="-304552">
              <a:buSzPct val="100000"/>
              <a:buFont typeface="Arial"/>
              <a:buChar char="•"/>
              <a:defRPr sz="2800"/>
            </a:pPr>
            <a:r>
              <a:t>96 new jobs projected over the next 2-3 years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object 5"/>
          <p:cNvSpPr txBox="1"/>
          <p:nvPr/>
        </p:nvSpPr>
        <p:spPr>
          <a:xfrm>
            <a:off x="7637975" y="6664411"/>
            <a:ext cx="1543051" cy="154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lnSpc>
                <a:spcPts val="1200"/>
              </a:lnSpc>
              <a:defRPr sz="1100" spc="100">
                <a:solidFill>
                  <a:srgbClr val="FFFFFF"/>
                </a:solidFill>
                <a:latin typeface="AvenirNext LT Pro Regular"/>
                <a:ea typeface="AvenirNext LT Pro Regular"/>
                <a:cs typeface="AvenirNext LT Pro Regular"/>
                <a:sym typeface="AvenirNext LT Pro Regular"/>
              </a:defRPr>
            </a:pPr>
            <a:r>
              <a:t>WATERSTART.</a:t>
            </a:r>
            <a:r>
              <a:rPr spc="-245"/>
              <a:t> </a:t>
            </a:r>
            <a:r>
              <a:rPr spc="75"/>
              <a:t>COM</a:t>
            </a:r>
          </a:p>
        </p:txBody>
      </p:sp>
      <p:sp>
        <p:nvSpPr>
          <p:cNvPr id="113" name="object 2"/>
          <p:cNvSpPr/>
          <p:nvPr/>
        </p:nvSpPr>
        <p:spPr>
          <a:xfrm>
            <a:off x="0" y="0"/>
            <a:ext cx="9753600" cy="73025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14" name="object 3"/>
          <p:cNvSpPr/>
          <p:nvPr/>
        </p:nvSpPr>
        <p:spPr>
          <a:xfrm>
            <a:off x="596899" y="559097"/>
            <a:ext cx="8566151" cy="5466715"/>
          </a:xfrm>
          <a:prstGeom prst="rect">
            <a:avLst/>
          </a:prstGeom>
          <a:solidFill>
            <a:srgbClr val="FFFFFF">
              <a:alpha val="85000"/>
            </a:srgbClr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5" name="object 4"/>
          <p:cNvSpPr/>
          <p:nvPr/>
        </p:nvSpPr>
        <p:spPr>
          <a:xfrm>
            <a:off x="381000" y="6197600"/>
            <a:ext cx="1676400" cy="838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16" name="Picture 26" descr="Picture 26"/>
          <p:cNvPicPr>
            <a:picLocks noChangeAspect="1"/>
          </p:cNvPicPr>
          <p:nvPr/>
        </p:nvPicPr>
        <p:blipFill>
          <a:blip r:embed="rId5" cstate="print">
            <a:extLst/>
          </a:blip>
          <a:stretch>
            <a:fillRect/>
          </a:stretch>
        </p:blipFill>
        <p:spPr>
          <a:xfrm>
            <a:off x="914400" y="5094875"/>
            <a:ext cx="2514600" cy="62003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19" name="Group 31"/>
          <p:cNvGrpSpPr/>
          <p:nvPr/>
        </p:nvGrpSpPr>
        <p:grpSpPr>
          <a:xfrm>
            <a:off x="1456471" y="1834736"/>
            <a:ext cx="7239001" cy="2915438"/>
            <a:chOff x="0" y="0"/>
            <a:chExt cx="7239000" cy="2915437"/>
          </a:xfrm>
        </p:grpSpPr>
        <p:pic>
          <p:nvPicPr>
            <p:cNvPr id="117" name="Picture 27" descr="Picture 27"/>
            <p:cNvPicPr>
              <a:picLocks noChangeAspect="1"/>
            </p:cNvPicPr>
            <p:nvPr/>
          </p:nvPicPr>
          <p:blipFill>
            <a:blip r:embed="rId6" cstate="print">
              <a:extLst/>
            </a:blip>
            <a:srcRect b="64810"/>
            <a:stretch>
              <a:fillRect/>
            </a:stretch>
          </p:blipFill>
          <p:spPr>
            <a:xfrm>
              <a:off x="0" y="-1"/>
              <a:ext cx="7239000" cy="105621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18" name="Picture 28" descr="Picture 28"/>
            <p:cNvPicPr>
              <a:picLocks noChangeAspect="1"/>
            </p:cNvPicPr>
            <p:nvPr/>
          </p:nvPicPr>
          <p:blipFill>
            <a:blip r:embed="rId6" cstate="print">
              <a:extLst/>
            </a:blip>
            <a:srcRect t="40548" r="26315" b="9805"/>
            <a:stretch>
              <a:fillRect/>
            </a:stretch>
          </p:blipFill>
          <p:spPr>
            <a:xfrm>
              <a:off x="0" y="914400"/>
              <a:ext cx="7162801" cy="200103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20" name="TextBox 11"/>
          <p:cNvSpPr txBox="1"/>
          <p:nvPr/>
        </p:nvSpPr>
        <p:spPr>
          <a:xfrm>
            <a:off x="685800" y="856673"/>
            <a:ext cx="8153400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3200" u="sng">
                <a:solidFill>
                  <a:srgbClr val="17375E"/>
                </a:solidFill>
                <a:latin typeface="AvenirNext LT Pro Bold"/>
                <a:ea typeface="AvenirNext LT Pro Bold"/>
                <a:cs typeface="AvenirNext LT Pro Bold"/>
                <a:sym typeface="AvenirNext LT Pro Bold"/>
              </a:defRPr>
            </a:lvl1pPr>
          </a:lstStyle>
          <a:p>
            <a:r>
              <a:t>Demand Driven Innovation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object 5"/>
          <p:cNvSpPr txBox="1"/>
          <p:nvPr/>
        </p:nvSpPr>
        <p:spPr>
          <a:xfrm>
            <a:off x="7637975" y="6664411"/>
            <a:ext cx="1543051" cy="154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lnSpc>
                <a:spcPts val="1200"/>
              </a:lnSpc>
              <a:defRPr sz="1100" spc="100">
                <a:solidFill>
                  <a:srgbClr val="FFFFFF"/>
                </a:solidFill>
                <a:latin typeface="AvenirNext LT Pro Regular"/>
                <a:ea typeface="AvenirNext LT Pro Regular"/>
                <a:cs typeface="AvenirNext LT Pro Regular"/>
                <a:sym typeface="AvenirNext LT Pro Regular"/>
              </a:defRPr>
            </a:pPr>
            <a:r>
              <a:t>WATERSTART.</a:t>
            </a:r>
            <a:r>
              <a:rPr spc="-245"/>
              <a:t> </a:t>
            </a:r>
            <a:r>
              <a:rPr spc="75"/>
              <a:t>COM</a:t>
            </a:r>
          </a:p>
        </p:txBody>
      </p:sp>
      <p:sp>
        <p:nvSpPr>
          <p:cNvPr id="123" name="object 2"/>
          <p:cNvSpPr/>
          <p:nvPr/>
        </p:nvSpPr>
        <p:spPr>
          <a:xfrm>
            <a:off x="0" y="0"/>
            <a:ext cx="9753600" cy="73025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24" name="object 3"/>
          <p:cNvSpPr/>
          <p:nvPr/>
        </p:nvSpPr>
        <p:spPr>
          <a:xfrm>
            <a:off x="596899" y="559097"/>
            <a:ext cx="8566151" cy="5466715"/>
          </a:xfrm>
          <a:prstGeom prst="rect">
            <a:avLst/>
          </a:prstGeom>
          <a:solidFill>
            <a:srgbClr val="FFFFFF">
              <a:alpha val="85000"/>
            </a:srgbClr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5" name="object 4"/>
          <p:cNvSpPr/>
          <p:nvPr/>
        </p:nvSpPr>
        <p:spPr>
          <a:xfrm>
            <a:off x="381000" y="6197600"/>
            <a:ext cx="1676400" cy="838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26" name="Picture 26" descr="Picture 26"/>
          <p:cNvPicPr>
            <a:picLocks noChangeAspect="1"/>
          </p:cNvPicPr>
          <p:nvPr/>
        </p:nvPicPr>
        <p:blipFill>
          <a:blip r:embed="rId5" cstate="print">
            <a:extLst/>
          </a:blip>
          <a:stretch>
            <a:fillRect/>
          </a:stretch>
        </p:blipFill>
        <p:spPr>
          <a:xfrm>
            <a:off x="914400" y="5094875"/>
            <a:ext cx="2514600" cy="62003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Group 31"/>
          <p:cNvGrpSpPr/>
          <p:nvPr/>
        </p:nvGrpSpPr>
        <p:grpSpPr>
          <a:xfrm>
            <a:off x="1295400" y="1802612"/>
            <a:ext cx="7239000" cy="2915439"/>
            <a:chOff x="0" y="0"/>
            <a:chExt cx="7239000" cy="2915437"/>
          </a:xfrm>
        </p:grpSpPr>
        <p:grpSp>
          <p:nvGrpSpPr>
            <p:cNvPr id="129" name="Group 29"/>
            <p:cNvGrpSpPr/>
            <p:nvPr/>
          </p:nvGrpSpPr>
          <p:grpSpPr>
            <a:xfrm>
              <a:off x="0" y="-1"/>
              <a:ext cx="7239000" cy="2915439"/>
              <a:chOff x="0" y="0"/>
              <a:chExt cx="7239000" cy="2915437"/>
            </a:xfrm>
          </p:grpSpPr>
          <p:pic>
            <p:nvPicPr>
              <p:cNvPr id="127" name="Picture 27" descr="Picture 27"/>
              <p:cNvPicPr>
                <a:picLocks noChangeAspect="1"/>
              </p:cNvPicPr>
              <p:nvPr/>
            </p:nvPicPr>
            <p:blipFill>
              <a:blip r:embed="rId6" cstate="print">
                <a:extLst/>
              </a:blip>
              <a:srcRect b="64810"/>
              <a:stretch>
                <a:fillRect/>
              </a:stretch>
            </p:blipFill>
            <p:spPr>
              <a:xfrm>
                <a:off x="0" y="-1"/>
                <a:ext cx="7239000" cy="105621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28" name="Picture 28" descr="Picture 28"/>
              <p:cNvPicPr>
                <a:picLocks noChangeAspect="1"/>
              </p:cNvPicPr>
              <p:nvPr/>
            </p:nvPicPr>
            <p:blipFill>
              <a:blip r:embed="rId6" cstate="print">
                <a:extLst/>
              </a:blip>
              <a:srcRect t="40548" r="26315" b="9805"/>
              <a:stretch>
                <a:fillRect/>
              </a:stretch>
            </p:blipFill>
            <p:spPr>
              <a:xfrm>
                <a:off x="0" y="914400"/>
                <a:ext cx="7162801" cy="200103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sp>
          <p:nvSpPr>
            <p:cNvPr id="130" name="Oval 30"/>
            <p:cNvSpPr/>
            <p:nvPr/>
          </p:nvSpPr>
          <p:spPr>
            <a:xfrm>
              <a:off x="381000" y="2209800"/>
              <a:ext cx="5486400" cy="457200"/>
            </a:xfrm>
            <a:prstGeom prst="ellipse">
              <a:avLst/>
            </a:prstGeom>
            <a:noFill/>
            <a:ln w="28575" cap="flat">
              <a:solidFill>
                <a:srgbClr val="FF0000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32" name="TextBox 11"/>
          <p:cNvSpPr txBox="1"/>
          <p:nvPr/>
        </p:nvSpPr>
        <p:spPr>
          <a:xfrm>
            <a:off x="685800" y="856673"/>
            <a:ext cx="8153400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3200" u="sng">
                <a:solidFill>
                  <a:srgbClr val="17375E"/>
                </a:solidFill>
                <a:latin typeface="AvenirNext LT Pro Bold"/>
                <a:ea typeface="AvenirNext LT Pro Bold"/>
                <a:cs typeface="AvenirNext LT Pro Bold"/>
                <a:sym typeface="AvenirNext LT Pro Bold"/>
              </a:defRPr>
            </a:lvl1pPr>
          </a:lstStyle>
          <a:p>
            <a:r>
              <a:t>Demand Driven Innovation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object 5"/>
          <p:cNvSpPr txBox="1"/>
          <p:nvPr/>
        </p:nvSpPr>
        <p:spPr>
          <a:xfrm>
            <a:off x="7637975" y="6664411"/>
            <a:ext cx="1543051" cy="154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lnSpc>
                <a:spcPts val="1200"/>
              </a:lnSpc>
              <a:defRPr sz="1100" spc="100">
                <a:solidFill>
                  <a:srgbClr val="FFFFFF"/>
                </a:solidFill>
                <a:latin typeface="AvenirNext LT Pro Regular"/>
                <a:ea typeface="AvenirNext LT Pro Regular"/>
                <a:cs typeface="AvenirNext LT Pro Regular"/>
                <a:sym typeface="AvenirNext LT Pro Regular"/>
              </a:defRPr>
            </a:pPr>
            <a:r>
              <a:t>WATERSTART.</a:t>
            </a:r>
            <a:r>
              <a:rPr spc="-245"/>
              <a:t> </a:t>
            </a:r>
            <a:r>
              <a:rPr spc="75"/>
              <a:t>COM</a:t>
            </a:r>
          </a:p>
        </p:txBody>
      </p:sp>
      <p:sp>
        <p:nvSpPr>
          <p:cNvPr id="135" name="object 2"/>
          <p:cNvSpPr/>
          <p:nvPr/>
        </p:nvSpPr>
        <p:spPr>
          <a:xfrm>
            <a:off x="0" y="0"/>
            <a:ext cx="9753600" cy="73025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36" name="object 3"/>
          <p:cNvSpPr/>
          <p:nvPr/>
        </p:nvSpPr>
        <p:spPr>
          <a:xfrm>
            <a:off x="596899" y="559097"/>
            <a:ext cx="8566151" cy="5466715"/>
          </a:xfrm>
          <a:prstGeom prst="rect">
            <a:avLst/>
          </a:prstGeom>
          <a:solidFill>
            <a:srgbClr val="FFFFFF">
              <a:alpha val="85000"/>
            </a:srgbClr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7" name="object 4"/>
          <p:cNvSpPr/>
          <p:nvPr/>
        </p:nvSpPr>
        <p:spPr>
          <a:xfrm>
            <a:off x="381000" y="6197600"/>
            <a:ext cx="1676400" cy="838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141" name="Group 5"/>
          <p:cNvGrpSpPr/>
          <p:nvPr/>
        </p:nvGrpSpPr>
        <p:grpSpPr>
          <a:xfrm>
            <a:off x="1295400" y="1746250"/>
            <a:ext cx="3955661" cy="4126860"/>
            <a:chOff x="0" y="0"/>
            <a:chExt cx="3955659" cy="4126859"/>
          </a:xfrm>
        </p:grpSpPr>
        <p:pic>
          <p:nvPicPr>
            <p:cNvPr id="138" name="Picture 6" descr="Picture 6"/>
            <p:cNvPicPr>
              <a:picLocks noChangeAspect="1"/>
            </p:cNvPicPr>
            <p:nvPr/>
          </p:nvPicPr>
          <p:blipFill>
            <a:blip r:embed="rId5" cstate="print">
              <a:extLst/>
            </a:blip>
            <a:srcRect b="29864"/>
            <a:stretch>
              <a:fillRect/>
            </a:stretch>
          </p:blipFill>
          <p:spPr>
            <a:xfrm rot="573882">
              <a:off x="544987" y="279998"/>
              <a:ext cx="3402372" cy="38457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9" name="Picture 8" descr="Picture 8"/>
            <p:cNvPicPr>
              <a:picLocks noChangeAspect="1"/>
            </p:cNvPicPr>
            <p:nvPr/>
          </p:nvPicPr>
          <p:blipFill>
            <a:blip r:embed="rId6" cstate="print">
              <a:extLst/>
            </a:blip>
            <a:srcRect t="20692" r="27813"/>
            <a:stretch>
              <a:fillRect/>
            </a:stretch>
          </p:blipFill>
          <p:spPr>
            <a:xfrm rot="573882">
              <a:off x="201825" y="1151853"/>
              <a:ext cx="3386014" cy="271254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0" name="Picture 9" descr="Picture 9"/>
            <p:cNvPicPr>
              <a:picLocks noChangeAspect="1"/>
            </p:cNvPicPr>
            <p:nvPr/>
          </p:nvPicPr>
          <p:blipFill>
            <a:blip r:embed="rId6" cstate="print">
              <a:extLst/>
            </a:blip>
            <a:srcRect b="78228"/>
            <a:stretch>
              <a:fillRect/>
            </a:stretch>
          </p:blipFill>
          <p:spPr>
            <a:xfrm rot="573882">
              <a:off x="472445" y="633333"/>
              <a:ext cx="3386015" cy="5375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42" name="TextBox 11"/>
          <p:cNvSpPr txBox="1"/>
          <p:nvPr/>
        </p:nvSpPr>
        <p:spPr>
          <a:xfrm>
            <a:off x="2209800" y="679450"/>
            <a:ext cx="5334000" cy="1005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3600" u="sng">
                <a:solidFill>
                  <a:srgbClr val="17375E"/>
                </a:solidFill>
                <a:latin typeface="AvenirNext LT Pro Bold"/>
                <a:ea typeface="AvenirNext LT Pro Bold"/>
                <a:cs typeface="AvenirNext LT Pro Bold"/>
                <a:sym typeface="AvenirNext LT Pro Bold"/>
              </a:defRPr>
            </a:pPr>
            <a:r>
              <a:t>Nevada Trade Mission</a:t>
            </a:r>
          </a:p>
          <a:p>
            <a:pPr algn="ctr">
              <a:defRPr sz="2400">
                <a:solidFill>
                  <a:srgbClr val="17375E"/>
                </a:solidFill>
                <a:latin typeface="AvenirNext LT Pro Bold"/>
                <a:ea typeface="AvenirNext LT Pro Bold"/>
                <a:cs typeface="AvenirNext LT Pro Bold"/>
                <a:sym typeface="AvenirNext LT Pro Bold"/>
              </a:defRPr>
            </a:pPr>
            <a:r>
              <a:t>August 2016</a:t>
            </a:r>
          </a:p>
        </p:txBody>
      </p:sp>
      <p:pic>
        <p:nvPicPr>
          <p:cNvPr id="143" name="Picture 12" descr="Picture 12"/>
          <p:cNvPicPr>
            <a:picLocks noChangeAspect="1"/>
          </p:cNvPicPr>
          <p:nvPr/>
        </p:nvPicPr>
        <p:blipFill>
          <a:blip r:embed="rId7" cstate="print">
            <a:extLst/>
          </a:blip>
          <a:stretch>
            <a:fillRect/>
          </a:stretch>
        </p:blipFill>
        <p:spPr>
          <a:xfrm>
            <a:off x="5486400" y="2660650"/>
            <a:ext cx="2743200" cy="198991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object 5"/>
          <p:cNvSpPr txBox="1"/>
          <p:nvPr/>
        </p:nvSpPr>
        <p:spPr>
          <a:xfrm>
            <a:off x="7637975" y="6664411"/>
            <a:ext cx="1543051" cy="154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lnSpc>
                <a:spcPts val="1200"/>
              </a:lnSpc>
              <a:defRPr sz="1100" spc="100">
                <a:solidFill>
                  <a:srgbClr val="FFFFFF"/>
                </a:solidFill>
                <a:latin typeface="AvenirNext LT Pro Regular"/>
                <a:ea typeface="AvenirNext LT Pro Regular"/>
                <a:cs typeface="AvenirNext LT Pro Regular"/>
                <a:sym typeface="AvenirNext LT Pro Regular"/>
              </a:defRPr>
            </a:pPr>
            <a:r>
              <a:t>WATERSTART.</a:t>
            </a:r>
            <a:r>
              <a:rPr spc="-245"/>
              <a:t> </a:t>
            </a:r>
            <a:r>
              <a:rPr spc="75"/>
              <a:t>COM</a:t>
            </a:r>
          </a:p>
        </p:txBody>
      </p:sp>
      <p:sp>
        <p:nvSpPr>
          <p:cNvPr id="146" name="object 2"/>
          <p:cNvSpPr/>
          <p:nvPr/>
        </p:nvSpPr>
        <p:spPr>
          <a:xfrm>
            <a:off x="0" y="0"/>
            <a:ext cx="9753600" cy="73025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47" name="object 3"/>
          <p:cNvSpPr/>
          <p:nvPr/>
        </p:nvSpPr>
        <p:spPr>
          <a:xfrm>
            <a:off x="596899" y="559097"/>
            <a:ext cx="8566151" cy="5466715"/>
          </a:xfrm>
          <a:prstGeom prst="rect">
            <a:avLst/>
          </a:prstGeom>
          <a:solidFill>
            <a:srgbClr val="FFFFFF">
              <a:alpha val="85000"/>
            </a:srgbClr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8" name="object 4"/>
          <p:cNvSpPr/>
          <p:nvPr/>
        </p:nvSpPr>
        <p:spPr>
          <a:xfrm>
            <a:off x="381000" y="6197600"/>
            <a:ext cx="1676400" cy="838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49" name="Picture 7" descr="Picture 7"/>
          <p:cNvPicPr>
            <a:picLocks noChangeAspect="1"/>
          </p:cNvPicPr>
          <p:nvPr/>
        </p:nvPicPr>
        <p:blipFill>
          <a:blip r:embed="rId5" cstate="print">
            <a:extLst/>
          </a:blip>
          <a:stretch>
            <a:fillRect/>
          </a:stretch>
        </p:blipFill>
        <p:spPr>
          <a:xfrm>
            <a:off x="762000" y="5197743"/>
            <a:ext cx="914400" cy="663307"/>
          </a:xfrm>
          <a:prstGeom prst="rect">
            <a:avLst/>
          </a:prstGeom>
          <a:ln w="12700">
            <a:miter lim="400000"/>
          </a:ln>
        </p:spPr>
      </p:pic>
      <p:pic>
        <p:nvPicPr>
          <p:cNvPr id="150" name="Picture 23" descr="Picture 23"/>
          <p:cNvPicPr>
            <a:picLocks noChangeAspect="1"/>
          </p:cNvPicPr>
          <p:nvPr/>
        </p:nvPicPr>
        <p:blipFill>
          <a:blip r:embed="rId6" cstate="print">
            <a:extLst/>
          </a:blip>
          <a:srcRect l="19178" t="8579" r="21710" b="18377"/>
          <a:stretch>
            <a:fillRect/>
          </a:stretch>
        </p:blipFill>
        <p:spPr>
          <a:xfrm>
            <a:off x="8305800" y="5022849"/>
            <a:ext cx="584684" cy="70295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53" name="Group 25"/>
          <p:cNvGrpSpPr/>
          <p:nvPr/>
        </p:nvGrpSpPr>
        <p:grpSpPr>
          <a:xfrm>
            <a:off x="2286000" y="1517650"/>
            <a:ext cx="5181600" cy="3352800"/>
            <a:chOff x="0" y="0"/>
            <a:chExt cx="5181600" cy="3352799"/>
          </a:xfrm>
        </p:grpSpPr>
        <p:pic>
          <p:nvPicPr>
            <p:cNvPr id="151" name="Picture 9" descr="Picture 9"/>
            <p:cNvPicPr>
              <a:picLocks noChangeAspect="1"/>
            </p:cNvPicPr>
            <p:nvPr/>
          </p:nvPicPr>
          <p:blipFill>
            <a:blip r:embed="rId7" cstate="print">
              <a:extLst/>
            </a:blip>
            <a:srcRect b="73395"/>
            <a:stretch>
              <a:fillRect/>
            </a:stretch>
          </p:blipFill>
          <p:spPr>
            <a:xfrm>
              <a:off x="0" y="0"/>
              <a:ext cx="5139711" cy="136323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52" name="Picture 24" descr="Picture 24"/>
            <p:cNvPicPr>
              <a:picLocks noChangeAspect="1"/>
            </p:cNvPicPr>
            <p:nvPr/>
          </p:nvPicPr>
          <p:blipFill>
            <a:blip r:embed="rId7" cstate="print">
              <a:extLst/>
            </a:blip>
            <a:srcRect t="45738" b="18013"/>
            <a:stretch>
              <a:fillRect/>
            </a:stretch>
          </p:blipFill>
          <p:spPr>
            <a:xfrm>
              <a:off x="0" y="1480262"/>
              <a:ext cx="5181600" cy="187253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object 5"/>
          <p:cNvSpPr txBox="1"/>
          <p:nvPr/>
        </p:nvSpPr>
        <p:spPr>
          <a:xfrm>
            <a:off x="7637975" y="6664411"/>
            <a:ext cx="1543051" cy="154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lnSpc>
                <a:spcPts val="1200"/>
              </a:lnSpc>
              <a:defRPr sz="1100" spc="100">
                <a:solidFill>
                  <a:srgbClr val="FFFFFF"/>
                </a:solidFill>
                <a:latin typeface="AvenirNext LT Pro Regular"/>
                <a:ea typeface="AvenirNext LT Pro Regular"/>
                <a:cs typeface="AvenirNext LT Pro Regular"/>
                <a:sym typeface="AvenirNext LT Pro Regular"/>
              </a:defRPr>
            </a:pPr>
            <a:r>
              <a:t>WATERSTART.</a:t>
            </a:r>
            <a:r>
              <a:rPr spc="-245"/>
              <a:t> </a:t>
            </a:r>
            <a:r>
              <a:rPr spc="75"/>
              <a:t>COM</a:t>
            </a:r>
          </a:p>
        </p:txBody>
      </p:sp>
      <p:sp>
        <p:nvSpPr>
          <p:cNvPr id="156" name="object 2"/>
          <p:cNvSpPr/>
          <p:nvPr/>
        </p:nvSpPr>
        <p:spPr>
          <a:xfrm>
            <a:off x="0" y="0"/>
            <a:ext cx="9753600" cy="73025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57" name="object 3"/>
          <p:cNvSpPr/>
          <p:nvPr/>
        </p:nvSpPr>
        <p:spPr>
          <a:xfrm>
            <a:off x="0" y="1866899"/>
            <a:ext cx="9753600" cy="3556001"/>
          </a:xfrm>
          <a:prstGeom prst="rect">
            <a:avLst/>
          </a:prstGeom>
          <a:solidFill>
            <a:srgbClr val="17375E">
              <a:alpha val="85000"/>
            </a:srgbClr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58" name="object 4"/>
          <p:cNvSpPr/>
          <p:nvPr/>
        </p:nvSpPr>
        <p:spPr>
          <a:xfrm>
            <a:off x="381000" y="6207125"/>
            <a:ext cx="1676400" cy="838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59" name="Picture 12" descr="Picture 12"/>
          <p:cNvPicPr>
            <a:picLocks noChangeAspect="1"/>
          </p:cNvPicPr>
          <p:nvPr/>
        </p:nvPicPr>
        <p:blipFill>
          <a:blip r:embed="rId5" cstate="print">
            <a:extLst/>
          </a:blip>
          <a:stretch>
            <a:fillRect/>
          </a:stretch>
        </p:blipFill>
        <p:spPr>
          <a:xfrm>
            <a:off x="1701800" y="2298700"/>
            <a:ext cx="6350000" cy="26924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object 5"/>
          <p:cNvSpPr txBox="1"/>
          <p:nvPr/>
        </p:nvSpPr>
        <p:spPr>
          <a:xfrm>
            <a:off x="7637975" y="6664411"/>
            <a:ext cx="1543051" cy="154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lnSpc>
                <a:spcPts val="1200"/>
              </a:lnSpc>
              <a:defRPr sz="1100" spc="100">
                <a:solidFill>
                  <a:srgbClr val="FFFFFF"/>
                </a:solidFill>
                <a:latin typeface="AvenirNext LT Pro Regular"/>
                <a:ea typeface="AvenirNext LT Pro Regular"/>
                <a:cs typeface="AvenirNext LT Pro Regular"/>
                <a:sym typeface="AvenirNext LT Pro Regular"/>
              </a:defRPr>
            </a:pPr>
            <a:r>
              <a:t>WATERSTART.</a:t>
            </a:r>
            <a:r>
              <a:rPr spc="-245"/>
              <a:t> </a:t>
            </a:r>
            <a:r>
              <a:rPr spc="75"/>
              <a:t>COM</a:t>
            </a:r>
          </a:p>
        </p:txBody>
      </p:sp>
      <p:sp>
        <p:nvSpPr>
          <p:cNvPr id="162" name="object 2"/>
          <p:cNvSpPr/>
          <p:nvPr/>
        </p:nvSpPr>
        <p:spPr>
          <a:xfrm>
            <a:off x="0" y="0"/>
            <a:ext cx="9753600" cy="73025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63" name="object 3"/>
          <p:cNvSpPr/>
          <p:nvPr/>
        </p:nvSpPr>
        <p:spPr>
          <a:xfrm>
            <a:off x="596899" y="559097"/>
            <a:ext cx="8566151" cy="5466715"/>
          </a:xfrm>
          <a:prstGeom prst="rect">
            <a:avLst/>
          </a:prstGeom>
          <a:solidFill>
            <a:srgbClr val="8EB4E3">
              <a:alpha val="85000"/>
            </a:srgbClr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4" name="object 4"/>
          <p:cNvSpPr/>
          <p:nvPr/>
        </p:nvSpPr>
        <p:spPr>
          <a:xfrm>
            <a:off x="381000" y="6197600"/>
            <a:ext cx="1676400" cy="838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105</Words>
  <Application>Microsoft Office PowerPoint</Application>
  <PresentationFormat>Custom</PresentationFormat>
  <Paragraphs>22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MacKillop, Mara</dc:creator>
  <cp:lastModifiedBy>CWCB</cp:lastModifiedBy>
  <cp:revision>1</cp:revision>
  <dcterms:modified xsi:type="dcterms:W3CDTF">2017-08-28T19:49:53Z</dcterms:modified>
</cp:coreProperties>
</file>