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s/comment3.xml" ContentType="application/vnd.openxmlformats-officedocument.presentationml.comments+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9" r:id="rId2"/>
    <p:sldId id="264" r:id="rId3"/>
    <p:sldId id="265" r:id="rId4"/>
    <p:sldId id="266" r:id="rId5"/>
    <p:sldId id="270" r:id="rId6"/>
    <p:sldId id="267" r:id="rId7"/>
    <p:sldId id="262" r:id="rId8"/>
    <p:sldId id="26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ob Davis" initials="JD" lastIdx="2" clrIdx="0">
    <p:extLst>
      <p:ext uri="{19B8F6BF-5375-455C-9EA6-DF929625EA0E}">
        <p15:presenceInfo xmlns:p15="http://schemas.microsoft.com/office/powerpoint/2012/main" xmlns="" userId="Jacob Davis" providerId="None"/>
      </p:ext>
    </p:extLst>
  </p:cmAuthor>
  <p:cmAuthor id="2" name="Emily Powell" initials="EP" lastIdx="5" clrIdx="1">
    <p:extLst>
      <p:ext uri="{19B8F6BF-5375-455C-9EA6-DF929625EA0E}">
        <p15:presenceInfo xmlns:p15="http://schemas.microsoft.com/office/powerpoint/2012/main" xmlns="" userId="Emily Powell" providerId="None"/>
      </p:ext>
    </p:extLst>
  </p:cmAuthor>
  <p:cmAuthor id="3" name="Season Martin" initials="SM" lastIdx="7" clrIdx="2">
    <p:extLst>
      <p:ext uri="{19B8F6BF-5375-455C-9EA6-DF929625EA0E}">
        <p15:presenceInfo xmlns:p15="http://schemas.microsoft.com/office/powerpoint/2012/main" xmlns="" userId="Season Mart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CC"/>
    <a:srgbClr val="3399FF"/>
    <a:srgbClr val="00CC99"/>
    <a:srgbClr val="0099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361" autoAdjust="0"/>
  </p:normalViewPr>
  <p:slideViewPr>
    <p:cSldViewPr snapToGrid="0">
      <p:cViewPr varScale="1">
        <p:scale>
          <a:sx n="106" d="100"/>
          <a:sy n="106" d="100"/>
        </p:scale>
        <p:origin x="-750"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7-08-17T11:25:21.745" idx="1">
    <p:pos x="10" y="10"/>
    <p:text>How about this for a conservation stat: During the driest months of the year [or irrigation season], 50% of the flow is removed from half of all western rivers, and more  than 75% of flow is removed one-quarter of western rivers.</p:text>
    <p:extLst>
      <p:ext uri="{C676402C-5697-4E1C-873F-D02D1690AC5C}">
        <p15:threadingInfo xmlns:p15="http://schemas.microsoft.com/office/powerpoint/2012/main" xmlns="" timeZoneBias="360"/>
      </p:ext>
    </p:extLst>
  </p:cm>
  <p:cm authorId="3" dt="2017-08-22T18:20:23.749" idx="3">
    <p:pos x="10" y="106"/>
    <p:text>Some CRB Facts:</p:text>
    <p:extLst>
      <p:ext uri="{C676402C-5697-4E1C-873F-D02D1690AC5C}">
        <p15:threadingInfo xmlns:p15="http://schemas.microsoft.com/office/powerpoint/2012/main" xmlns="" timeZoneBias="360">
          <p15:parentCm authorId="2" idx="1"/>
        </p15:threadingInfo>
      </p:ext>
    </p:extLst>
  </p:cm>
  <p:cm authorId="3" dt="2017-08-22T18:20:27.794" idx="4">
    <p:pos x="10" y="202"/>
    <p:text>The Colorado River irrigates nearly 5.5 million acres of land, which grow 15 percent of the nation’s crops.</p:text>
    <p:extLst>
      <p:ext uri="{C676402C-5697-4E1C-873F-D02D1690AC5C}">
        <p15:threadingInfo xmlns:p15="http://schemas.microsoft.com/office/powerpoint/2012/main" xmlns="" timeZoneBias="360">
          <p15:parentCm authorId="2" idx="1"/>
        </p15:threadingInfo>
      </p:ext>
    </p:extLst>
  </p:cm>
  <p:cm authorId="3" dt="2017-08-22T18:29:19.029" idx="5">
    <p:pos x="10" y="298"/>
    <p:text>Irrigated agriculture accounts for the majority of water use in the Upper Basin, producing food for the nation and helping sustain rural communities and landscapes.</p:text>
    <p:extLst>
      <p:ext uri="{C676402C-5697-4E1C-873F-D02D1690AC5C}">
        <p15:threadingInfo xmlns:p15="http://schemas.microsoft.com/office/powerpoint/2012/main" xmlns="" timeZoneBias="360">
          <p15:parentCm authorId="2" idx="1"/>
        </p15:threadingInfo>
      </p:ext>
    </p:extLst>
  </p:cm>
  <p:cm authorId="3" dt="2017-08-22T18:29:49.381" idx="6">
    <p:pos x="10" y="394"/>
    <p:text>Irrigated agriculture accounts for about 75-80% of water use in the Upper Basin, producing food for the nation and helping sustain rural communities and landscapes.</p:text>
    <p:extLst>
      <p:ext uri="{C676402C-5697-4E1C-873F-D02D1690AC5C}">
        <p15:threadingInfo xmlns:p15="http://schemas.microsoft.com/office/powerpoint/2012/main" xmlns="" timeZoneBias="360">
          <p15:parentCm authorId="2" idx="1"/>
        </p15:threadingInfo>
      </p:ext>
    </p:extLst>
  </p:cm>
  <p:cm authorId="3" dt="2017-08-22T18:30:05.650" idx="7">
    <p:pos x="10" y="490"/>
    <p:text>Further declines in the river’s supply are predicted to occur as the climate gets drier and warmer and as demands on the river continue to increase.</p:text>
    <p:extLst>
      <p:ext uri="{C676402C-5697-4E1C-873F-D02D1690AC5C}">
        <p15:threadingInfo xmlns:p15="http://schemas.microsoft.com/office/powerpoint/2012/main" xmlns="" timeZoneBias="360">
          <p15:parentCm authorId="2"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7-08-10T14:52:39.850" idx="1">
    <p:pos x="7355" y="631"/>
    <p:text>Work, Project, Priority? Not sure if Goal is the right word...</p:text>
    <p:extLst>
      <p:ext uri="{C676402C-5697-4E1C-873F-D02D1690AC5C}">
        <p15:threadingInfo xmlns:p15="http://schemas.microsoft.com/office/powerpoint/2012/main" xmlns="" timeZoneBias="360"/>
      </p:ext>
    </p:extLst>
  </p:cm>
  <p:cm authorId="2" dt="2017-08-17T11:29:26.499" idx="3">
    <p:pos x="7355" y="727"/>
    <p:text>"Our Challenge"?</p:text>
    <p:extLst>
      <p:ext uri="{C676402C-5697-4E1C-873F-D02D1690AC5C}">
        <p15:threadingInfo xmlns:p15="http://schemas.microsoft.com/office/powerpoint/2012/main" xmlns="" timeZoneBias="360">
          <p15:parentCm authorId="1" idx="1"/>
        </p15:threadingInfo>
      </p:ext>
    </p:extLst>
  </p:cm>
  <p:cm authorId="2" dt="2017-08-17T11:29:44.827" idx="4">
    <p:pos x="7355" y="823"/>
    <p:text>And then we can say something here about why this transistion is hard.  If so, switch slides 4 and 5, so we're presenting the solution first.</p:text>
    <p:extLst>
      <p:ext uri="{C676402C-5697-4E1C-873F-D02D1690AC5C}">
        <p15:threadingInfo xmlns:p15="http://schemas.microsoft.com/office/powerpoint/2012/main" xmlns="" timeZoneBias="360">
          <p15:parentCm authorId="1" idx="1"/>
        </p15:threadingInfo>
      </p:ext>
    </p:extLst>
  </p:cm>
  <p:cm authorId="3" dt="2017-08-22T17:47:03.656" idx="1">
    <p:pos x="7355" y="919"/>
    <p:text>I like Challenge.</p:text>
    <p:extLst>
      <p:ext uri="{C676402C-5697-4E1C-873F-D02D1690AC5C}">
        <p15:threadingInfo xmlns:p15="http://schemas.microsoft.com/office/powerpoint/2012/main" xmlns="" timeZoneBias="360">
          <p15:parentCm authorId="1" idx="1"/>
        </p15:threadingInfo>
      </p:ext>
    </p:extLst>
  </p:cm>
  <p:cm authorId="1" dt="2017-08-10T14:59:53.985" idx="2">
    <p:pos x="10" y="10"/>
    <p:text>A picture of Alfalfa may be better here?</p:text>
    <p:extLst>
      <p:ext uri="{C676402C-5697-4E1C-873F-D02D1690AC5C}">
        <p15:threadingInfo xmlns:p15="http://schemas.microsoft.com/office/powerpoint/2012/main" xmlns="" timeZoneBias="360"/>
      </p:ext>
    </p:extLst>
  </p:cm>
  <p:cm authorId="2" dt="2017-08-17T11:28:41.018" idx="2">
    <p:pos x="10" y="106"/>
    <p:text>agreed</p:text>
    <p:extLst>
      <p:ext uri="{C676402C-5697-4E1C-873F-D02D1690AC5C}">
        <p15:threadingInfo xmlns:p15="http://schemas.microsoft.com/office/powerpoint/2012/main" xmlns="" timeZoneBias="360">
          <p15:parentCm authorId="1" idx="2"/>
        </p15:threadingInfo>
      </p:ext>
    </p:extLst>
  </p:cm>
  <p:cm authorId="3" dt="2017-08-22T17:50:51.890" idx="2">
    <p:pos x="10" y="202"/>
    <p:text>I just found some more relevant photos (see the box link).  This the photo on slide 5 and the photo on the left of slide 6 are all all pics of cottonwoods and willows so i found some more ag specific photos and added them to vault.  Happy to drop them in tomorrow just let me know which ones you like. I added the photo credit to the end of the file name.</p:text>
    <p:extLst>
      <p:ext uri="{C676402C-5697-4E1C-873F-D02D1690AC5C}">
        <p15:threadingInfo xmlns:p15="http://schemas.microsoft.com/office/powerpoint/2012/main" xmlns="" timeZoneBias="360">
          <p15:parentCm authorId="1" idx="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17-08-17T11:30:54.657" idx="5">
    <p:pos x="10" y="10"/>
    <p:text>do we need this slide?</p:text>
    <p:extLst>
      <p:ext uri="{C676402C-5697-4E1C-873F-D02D1690AC5C}">
        <p15:threadingInfo xmlns:p15="http://schemas.microsoft.com/office/powerpoint/2012/main" xmlns=""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E1B642-5001-4774-8E4E-ABF5C43CC08B}" type="datetimeFigureOut">
              <a:rPr lang="en-US" smtClean="0"/>
              <a:pPr/>
              <a:t>8/24/2017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2F23BE-4F6D-4292-8659-25922CC78F63}" type="slidenum">
              <a:rPr lang="en-US" smtClean="0"/>
              <a:pPr/>
              <a:t>‹#›</a:t>
            </a:fld>
            <a:endParaRPr lang="en-US"/>
          </a:p>
        </p:txBody>
      </p:sp>
    </p:spTree>
    <p:extLst>
      <p:ext uri="{BB962C8B-B14F-4D97-AF65-F5344CB8AC3E}">
        <p14:creationId xmlns:p14="http://schemas.microsoft.com/office/powerpoint/2010/main" xmlns="" val="315864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problem we need your help with is making it easier for farmers to transition to organic by making the market more transparent</a:t>
            </a:r>
          </a:p>
          <a:p>
            <a:endParaRPr lang="en-US" dirty="0"/>
          </a:p>
        </p:txBody>
      </p:sp>
      <p:sp>
        <p:nvSpPr>
          <p:cNvPr id="4" name="Slide Number Placeholder 3"/>
          <p:cNvSpPr>
            <a:spLocks noGrp="1"/>
          </p:cNvSpPr>
          <p:nvPr>
            <p:ph type="sldNum" sz="quarter" idx="10"/>
          </p:nvPr>
        </p:nvSpPr>
        <p:spPr/>
        <p:txBody>
          <a:bodyPr/>
          <a:lstStyle/>
          <a:p>
            <a:fld id="{832F23BE-4F6D-4292-8659-25922CC78F63}" type="slidenum">
              <a:rPr lang="en-US" smtClean="0"/>
              <a:pPr/>
              <a:t>1</a:t>
            </a:fld>
            <a:endParaRPr lang="en-US"/>
          </a:p>
        </p:txBody>
      </p:sp>
    </p:spTree>
    <p:extLst>
      <p:ext uri="{BB962C8B-B14F-4D97-AF65-F5344CB8AC3E}">
        <p14:creationId xmlns:p14="http://schemas.microsoft.com/office/powerpoint/2010/main" xmlns="" val="1839578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endParaRPr lang="en-US" dirty="0"/>
          </a:p>
          <a:p>
            <a:r>
              <a:rPr lang="en-US" dirty="0"/>
              <a:t>Around the west, during the driest month 50% of the flow is removed from half of all western rivers.</a:t>
            </a:r>
          </a:p>
          <a:p>
            <a:endParaRPr lang="en-US" dirty="0"/>
          </a:p>
          <a:p>
            <a:pPr marL="171450" indent="-171450">
              <a:buFont typeface="Arial" panose="020B0604020202020204" pitchFamily="34" charset="0"/>
              <a:buChar char="•"/>
            </a:pPr>
            <a:r>
              <a:rPr lang="en-US" dirty="0"/>
              <a:t>The Colorado River alone irrigates nearly 5.5 million acres of land, which grow 15 percent of the nation’s crops.</a:t>
            </a:r>
          </a:p>
          <a:p>
            <a:pPr marL="171450" indent="-171450">
              <a:buFont typeface="Arial" panose="020B0604020202020204" pitchFamily="34" charset="0"/>
              <a:buChar char="•"/>
            </a:pPr>
            <a:r>
              <a:rPr lang="en-US" dirty="0"/>
              <a:t>In the upper basin, Irrigated ag</a:t>
            </a:r>
            <a:r>
              <a:rPr lang="en-US" baseline="0" dirty="0"/>
              <a:t> accounts for the majority of the water use, producing food for the nation and sustaining rural communities and landscapes, including Colorado’s more than $7 billion ag economy.</a:t>
            </a:r>
          </a:p>
          <a:p>
            <a:pPr marL="171450" indent="-171450">
              <a:buFont typeface="Arial" panose="020B0604020202020204" pitchFamily="34" charset="0"/>
              <a:buChar char="•"/>
            </a:pPr>
            <a:r>
              <a:rPr lang="en-US" baseline="0" dirty="0"/>
              <a:t>Further declines in the river’s supply are predicted to occur as the climate gets drier and warmer and demands on the river continue to increase</a:t>
            </a:r>
            <a:endParaRPr lang="en-US" dirty="0"/>
          </a:p>
          <a:p>
            <a:pPr marL="171450" indent="-171450">
              <a:buFont typeface="Arial" panose="020B0604020202020204" pitchFamily="34" charset="0"/>
              <a:buChar char="•"/>
            </a:pPr>
            <a:r>
              <a:rPr lang="en-US" baseline="0" dirty="0"/>
              <a:t>While the river needs water, people need food, which is why the ag community is one of our most important partners in restoring flows in Colorado’s rivers.</a:t>
            </a:r>
            <a:endParaRPr lang="en-US" dirty="0"/>
          </a:p>
        </p:txBody>
      </p:sp>
      <p:sp>
        <p:nvSpPr>
          <p:cNvPr id="4" name="Slide Number Placeholder 3"/>
          <p:cNvSpPr>
            <a:spLocks noGrp="1"/>
          </p:cNvSpPr>
          <p:nvPr>
            <p:ph type="sldNum" sz="quarter" idx="10"/>
          </p:nvPr>
        </p:nvSpPr>
        <p:spPr/>
        <p:txBody>
          <a:bodyPr/>
          <a:lstStyle/>
          <a:p>
            <a:fld id="{832F23BE-4F6D-4292-8659-25922CC78F63}" type="slidenum">
              <a:rPr lang="en-US" smtClean="0"/>
              <a:pPr/>
              <a:t>2</a:t>
            </a:fld>
            <a:endParaRPr lang="en-US"/>
          </a:p>
        </p:txBody>
      </p:sp>
    </p:spTree>
    <p:extLst>
      <p:ext uri="{BB962C8B-B14F-4D97-AF65-F5344CB8AC3E}">
        <p14:creationId xmlns:p14="http://schemas.microsoft.com/office/powerpoint/2010/main" xmlns="" val="1839470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approach</a:t>
            </a:r>
            <a:r>
              <a:rPr lang="en-US" baseline="0" dirty="0"/>
              <a:t> is to find less water intensive crops and support farmers in making a switch. </a:t>
            </a:r>
          </a:p>
          <a:p>
            <a:r>
              <a:rPr lang="en-US" baseline="0" dirty="0"/>
              <a:t>This creates a economic challenge with alfalfa providing a prime example. Colorado’s second most prolific crop, it’s as thirsty as it is profitable consuming between 3 and 5 acre feet of water per acre</a:t>
            </a:r>
            <a:endParaRPr lang="en-US" dirty="0"/>
          </a:p>
        </p:txBody>
      </p:sp>
      <p:sp>
        <p:nvSpPr>
          <p:cNvPr id="4" name="Slide Number Placeholder 3"/>
          <p:cNvSpPr>
            <a:spLocks noGrp="1"/>
          </p:cNvSpPr>
          <p:nvPr>
            <p:ph type="sldNum" sz="quarter" idx="10"/>
          </p:nvPr>
        </p:nvSpPr>
        <p:spPr/>
        <p:txBody>
          <a:bodyPr/>
          <a:lstStyle/>
          <a:p>
            <a:fld id="{832F23BE-4F6D-4292-8659-25922CC78F63}" type="slidenum">
              <a:rPr lang="en-US" smtClean="0"/>
              <a:pPr/>
              <a:t>3</a:t>
            </a:fld>
            <a:endParaRPr lang="en-US"/>
          </a:p>
        </p:txBody>
      </p:sp>
    </p:spTree>
    <p:extLst>
      <p:ext uri="{BB962C8B-B14F-4D97-AF65-F5344CB8AC3E}">
        <p14:creationId xmlns:p14="http://schemas.microsoft.com/office/powerpoint/2010/main" xmlns="" val="2555202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Organic crops of all types command an average</a:t>
            </a:r>
            <a:r>
              <a:rPr lang="en-US" baseline="0" dirty="0"/>
              <a:t> of 30% higher prices with economic returns above costs around 60%. Organic production methods have well documented soil-health benefits and are proven to raise incomes for farmers who can successfully transition and access a $47 Billion industry </a:t>
            </a:r>
          </a:p>
          <a:p>
            <a:endParaRPr lang="en-US" baseline="0" dirty="0"/>
          </a:p>
          <a:p>
            <a:r>
              <a:rPr lang="en-US" baseline="0" dirty="0"/>
              <a:t>We hear about two primary barriers farmers face in converting. One is the cost and risk of conversion. The other is knowing how to access the market. Where once you only had to go to your local grain elevator to find contracts for your product, navigating the current organic market can be nebulous at best for producers. And one of the fastest ways to reduce risk and make financing an organic conversion easier is by helping farmers identify as many buyers as possible.</a:t>
            </a:r>
          </a:p>
        </p:txBody>
      </p:sp>
      <p:sp>
        <p:nvSpPr>
          <p:cNvPr id="4" name="Slide Number Placeholder 3"/>
          <p:cNvSpPr>
            <a:spLocks noGrp="1"/>
          </p:cNvSpPr>
          <p:nvPr>
            <p:ph type="sldNum" sz="quarter" idx="10"/>
          </p:nvPr>
        </p:nvSpPr>
        <p:spPr/>
        <p:txBody>
          <a:bodyPr/>
          <a:lstStyle/>
          <a:p>
            <a:fld id="{832F23BE-4F6D-4292-8659-25922CC78F63}" type="slidenum">
              <a:rPr lang="en-US" smtClean="0"/>
              <a:pPr/>
              <a:t>4</a:t>
            </a:fld>
            <a:endParaRPr lang="en-US"/>
          </a:p>
        </p:txBody>
      </p:sp>
    </p:spTree>
    <p:extLst>
      <p:ext uri="{BB962C8B-B14F-4D97-AF65-F5344CB8AC3E}">
        <p14:creationId xmlns:p14="http://schemas.microsoft.com/office/powerpoint/2010/main" xmlns="" val="197865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Growers</a:t>
            </a:r>
            <a:r>
              <a:rPr lang="en-US" baseline="0" dirty="0"/>
              <a:t> around Austin, TX were looking to find crops that could hold up to drought. At the same time, Barton Springs Mill owner James Brown struggled to locally source the organic and heirloom wheats their area customers demanded. Brown had to drive door to door asking farmers to grow wheat for him. For those farmers that were willing to talk to him, he could guarantee prices that made converting to a new crop economically attractive. But it literally took him knocking on doors to find willing growers. Along with being more profitable, many of these grains are more drought tolerant and require less water</a:t>
            </a:r>
          </a:p>
          <a:p>
            <a:endParaRPr lang="en-US" baseline="0" dirty="0"/>
          </a:p>
          <a:p>
            <a:r>
              <a:rPr lang="en-US" baseline="0" dirty="0"/>
              <a:t>Likewise, we hear from farmers</a:t>
            </a:r>
            <a:endParaRPr lang="en-US" dirty="0"/>
          </a:p>
        </p:txBody>
      </p:sp>
      <p:sp>
        <p:nvSpPr>
          <p:cNvPr id="4" name="Slide Number Placeholder 3"/>
          <p:cNvSpPr>
            <a:spLocks noGrp="1"/>
          </p:cNvSpPr>
          <p:nvPr>
            <p:ph type="sldNum" sz="quarter" idx="10"/>
          </p:nvPr>
        </p:nvSpPr>
        <p:spPr/>
        <p:txBody>
          <a:bodyPr/>
          <a:lstStyle/>
          <a:p>
            <a:fld id="{832F23BE-4F6D-4292-8659-25922CC78F63}" type="slidenum">
              <a:rPr lang="en-US" smtClean="0"/>
              <a:pPr/>
              <a:t>5</a:t>
            </a:fld>
            <a:endParaRPr lang="en-US"/>
          </a:p>
        </p:txBody>
      </p:sp>
    </p:spTree>
    <p:extLst>
      <p:ext uri="{BB962C8B-B14F-4D97-AF65-F5344CB8AC3E}">
        <p14:creationId xmlns:p14="http://schemas.microsoft.com/office/powerpoint/2010/main" xmlns="" val="15418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challenge is ripe for a platform service that connects suppliers, producers, and buyers across the organic value chain. Just as farmers will benefit from seeing more potential buyers, we believe food and organic product companies would benefit from more readily identifying local, reliable suppliers. We believe that users of this platform will happily accept a small transaction fee for deals executed over this platform as it will provide more opportunity and less risk for all parties involved. </a:t>
            </a:r>
            <a:endParaRPr lang="en-US" dirty="0"/>
          </a:p>
        </p:txBody>
      </p:sp>
      <p:sp>
        <p:nvSpPr>
          <p:cNvPr id="4" name="Slide Number Placeholder 3"/>
          <p:cNvSpPr>
            <a:spLocks noGrp="1"/>
          </p:cNvSpPr>
          <p:nvPr>
            <p:ph type="sldNum" sz="quarter" idx="10"/>
          </p:nvPr>
        </p:nvSpPr>
        <p:spPr/>
        <p:txBody>
          <a:bodyPr/>
          <a:lstStyle/>
          <a:p>
            <a:fld id="{832F23BE-4F6D-4292-8659-25922CC78F63}" type="slidenum">
              <a:rPr lang="en-US" smtClean="0"/>
              <a:pPr/>
              <a:t>6</a:t>
            </a:fld>
            <a:endParaRPr lang="en-US"/>
          </a:p>
        </p:txBody>
      </p:sp>
    </p:spTree>
    <p:extLst>
      <p:ext uri="{BB962C8B-B14F-4D97-AF65-F5344CB8AC3E}">
        <p14:creationId xmlns:p14="http://schemas.microsoft.com/office/powerpoint/2010/main" xmlns="" val="3812608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This solution could generate a profit</a:t>
            </a:r>
            <a:r>
              <a:rPr lang="en-US" baseline="0" dirty="0"/>
              <a:t> by monetizing transactions, data, or a platforms user-base</a:t>
            </a:r>
            <a:endParaRPr lang="en-US" dirty="0"/>
          </a:p>
          <a:p>
            <a:pPr marL="228600" indent="-228600">
              <a:buAutoNum type="arabicPeriod"/>
            </a:pPr>
            <a:r>
              <a:rPr lang="en-US" dirty="0"/>
              <a:t>Farmers recognize an</a:t>
            </a:r>
            <a:r>
              <a:rPr lang="en-US" baseline="0" dirty="0"/>
              <a:t> average price premium on organic crops of 30%, with an average net cost increase of 0%-10% source: </a:t>
            </a:r>
            <a:r>
              <a:rPr lang="en-US" dirty="0"/>
              <a:t>USDA (with returns above costs in most crops surveyed)</a:t>
            </a:r>
          </a:p>
          <a:p>
            <a:pPr marL="228600" indent="-228600">
              <a:buAutoNum type="arabicPeriod"/>
            </a:pPr>
            <a:r>
              <a:rPr lang="en-US" dirty="0"/>
              <a:t>The Organic Trade Association found that counties</a:t>
            </a:r>
            <a:r>
              <a:rPr lang="en-US" baseline="0" dirty="0"/>
              <a:t> with high concentration of organic production or processing (not organic consumption) had an average of a $2000 high median family income and a 1.35% decline in the poverty rate compared to neighboring counties </a:t>
            </a:r>
          </a:p>
          <a:p>
            <a:pPr marL="228600" indent="-228600">
              <a:buAutoNum type="arabicPeriod"/>
            </a:pPr>
            <a:r>
              <a:rPr lang="en-US" baseline="0" dirty="0"/>
              <a:t>Water savings example</a:t>
            </a:r>
            <a:endParaRPr lang="en-US" dirty="0"/>
          </a:p>
        </p:txBody>
      </p:sp>
      <p:sp>
        <p:nvSpPr>
          <p:cNvPr id="4" name="Slide Number Placeholder 3"/>
          <p:cNvSpPr>
            <a:spLocks noGrp="1"/>
          </p:cNvSpPr>
          <p:nvPr>
            <p:ph type="sldNum" sz="quarter" idx="10"/>
          </p:nvPr>
        </p:nvSpPr>
        <p:spPr/>
        <p:txBody>
          <a:bodyPr/>
          <a:lstStyle/>
          <a:p>
            <a:fld id="{832F23BE-4F6D-4292-8659-25922CC78F63}" type="slidenum">
              <a:rPr lang="en-US" smtClean="0"/>
              <a:pPr/>
              <a:t>7</a:t>
            </a:fld>
            <a:endParaRPr lang="en-US"/>
          </a:p>
        </p:txBody>
      </p:sp>
    </p:spTree>
    <p:extLst>
      <p:ext uri="{BB962C8B-B14F-4D97-AF65-F5344CB8AC3E}">
        <p14:creationId xmlns:p14="http://schemas.microsoft.com/office/powerpoint/2010/main" xmlns="" val="3779132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2F23BE-4F6D-4292-8659-25922CC78F63}"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DA8A467-0C7C-4084-A4D3-2080803DFD15}" type="datetimeFigureOut">
              <a:rPr lang="en-US" smtClean="0"/>
              <a:pPr/>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217722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A8A467-0C7C-4084-A4D3-2080803DFD15}" type="datetimeFigureOut">
              <a:rPr lang="en-US" smtClean="0"/>
              <a:pPr/>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2473309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A8A467-0C7C-4084-A4D3-2080803DFD15}" type="datetimeFigureOut">
              <a:rPr lang="en-US" smtClean="0"/>
              <a:pPr/>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3487765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A8A467-0C7C-4084-A4D3-2080803DFD15}" type="datetimeFigureOut">
              <a:rPr lang="en-US" smtClean="0"/>
              <a:pPr/>
              <a:t>8/24/2017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328495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A8A467-0C7C-4084-A4D3-2080803DFD15}" type="datetimeFigureOut">
              <a:rPr lang="en-US" smtClean="0"/>
              <a:pPr/>
              <a:t>8/24/2017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753982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A8A467-0C7C-4084-A4D3-2080803DFD15}" type="datetimeFigureOut">
              <a:rPr lang="en-US" smtClean="0"/>
              <a:pPr/>
              <a:t>8/24/2017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3264510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A8A467-0C7C-4084-A4D3-2080803DFD15}" type="datetimeFigureOut">
              <a:rPr lang="en-US" smtClean="0"/>
              <a:pPr/>
              <a:t>8/24/2017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255902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A8A467-0C7C-4084-A4D3-2080803DFD15}" type="datetimeFigureOut">
              <a:rPr lang="en-US" smtClean="0"/>
              <a:pPr/>
              <a:t>8/24/2017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2763621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A8A467-0C7C-4084-A4D3-2080803DFD15}" type="datetimeFigureOut">
              <a:rPr lang="en-US" smtClean="0"/>
              <a:pPr/>
              <a:t>8/24/2017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803133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A8A467-0C7C-4084-A4D3-2080803DFD15}" type="datetimeFigureOut">
              <a:rPr lang="en-US" smtClean="0"/>
              <a:pPr/>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1424216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A8A467-0C7C-4084-A4D3-2080803DFD15}" type="datetimeFigureOut">
              <a:rPr lang="en-US" smtClean="0"/>
              <a:pPr/>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579656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8A467-0C7C-4084-A4D3-2080803DFD15}" type="datetimeFigureOut">
              <a:rPr lang="en-US" smtClean="0"/>
              <a:pPr/>
              <a:t>8/24/2017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35FABD-AFC8-471F-8685-8628F6FFF975}" type="slidenum">
              <a:rPr lang="en-US" smtClean="0"/>
              <a:pPr/>
              <a:t>‹#›</a:t>
            </a:fld>
            <a:endParaRPr lang="en-US"/>
          </a:p>
        </p:txBody>
      </p:sp>
    </p:spTree>
    <p:extLst>
      <p:ext uri="{BB962C8B-B14F-4D97-AF65-F5344CB8AC3E}">
        <p14:creationId xmlns:p14="http://schemas.microsoft.com/office/powerpoint/2010/main" xmlns="" val="2043483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comments" Target="../comments/comment2.xml"/></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127" y="-14516"/>
            <a:ext cx="12354792" cy="6976426"/>
          </a:xfrm>
          <a:prstGeom prst="rect">
            <a:avLst/>
          </a:prstGeom>
          <a:blipFill dpi="0" rotWithShape="1">
            <a:blip r:embed="rId3" cstate="print">
              <a:alphaModFix amt="59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TextBox 4"/>
          <p:cNvSpPr txBox="1"/>
          <p:nvPr/>
        </p:nvSpPr>
        <p:spPr>
          <a:xfrm>
            <a:off x="653140" y="638404"/>
            <a:ext cx="4662435" cy="2554545"/>
          </a:xfrm>
          <a:prstGeom prst="rect">
            <a:avLst/>
          </a:prstGeom>
          <a:noFill/>
        </p:spPr>
        <p:txBody>
          <a:bodyPr wrap="square" rtlCol="0">
            <a:spAutoFit/>
          </a:bodyPr>
          <a:lstStyle/>
          <a:p>
            <a:r>
              <a:rPr lang="en-US" sz="4000" dirty="0">
                <a:ln w="0"/>
                <a:solidFill>
                  <a:schemeClr val="accent1"/>
                </a:solidFill>
                <a:effectLst>
                  <a:outerShdw blurRad="38100" dist="25400" dir="5400000" algn="ctr" rotWithShape="0">
                    <a:srgbClr val="6E747A">
                      <a:alpha val="43000"/>
                    </a:srgbClr>
                  </a:outerShdw>
                </a:effectLst>
                <a:latin typeface="Berlin Sans FB" panose="020E0602020502020306" pitchFamily="34" charset="0"/>
              </a:rPr>
              <a:t>How might we make it easier for farmers to transition to USDA Organic? </a:t>
            </a:r>
          </a:p>
        </p:txBody>
      </p:sp>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3140" y="5817609"/>
            <a:ext cx="2314470" cy="875981"/>
          </a:xfrm>
          <a:prstGeom prst="rect">
            <a:avLst/>
          </a:prstGeom>
        </p:spPr>
      </p:pic>
    </p:spTree>
    <p:extLst>
      <p:ext uri="{BB962C8B-B14F-4D97-AF65-F5344CB8AC3E}">
        <p14:creationId xmlns:p14="http://schemas.microsoft.com/office/powerpoint/2010/main" xmlns="" val="943331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xmlns="" val="0"/>
              </a:ext>
            </a:extLst>
          </a:blip>
          <a:srcRect l="22560" t="17205" r="15069" b="7796"/>
          <a:stretch/>
        </p:blipFill>
        <p:spPr>
          <a:xfrm>
            <a:off x="0" y="0"/>
            <a:ext cx="8552329" cy="6858000"/>
          </a:xfrm>
          <a:prstGeom prst="rect">
            <a:avLst/>
          </a:prstGeom>
        </p:spPr>
      </p:pic>
      <p:sp>
        <p:nvSpPr>
          <p:cNvPr id="4" name="TextBox 3"/>
          <p:cNvSpPr txBox="1"/>
          <p:nvPr/>
        </p:nvSpPr>
        <p:spPr>
          <a:xfrm>
            <a:off x="8552329" y="6581001"/>
            <a:ext cx="3639671" cy="276999"/>
          </a:xfrm>
          <a:prstGeom prst="rect">
            <a:avLst/>
          </a:prstGeom>
          <a:noFill/>
        </p:spPr>
        <p:txBody>
          <a:bodyPr wrap="square" rtlCol="0">
            <a:spAutoFit/>
          </a:bodyPr>
          <a:lstStyle/>
          <a:p>
            <a:r>
              <a:rPr lang="en-US" sz="1200" dirty="0"/>
              <a:t>© Ken Geiger/The Nature Conservancy</a:t>
            </a:r>
          </a:p>
        </p:txBody>
      </p:sp>
      <p:sp>
        <p:nvSpPr>
          <p:cNvPr id="5" name="TextBox 4"/>
          <p:cNvSpPr txBox="1"/>
          <p:nvPr/>
        </p:nvSpPr>
        <p:spPr>
          <a:xfrm>
            <a:off x="8552329" y="720967"/>
            <a:ext cx="3639671" cy="1446550"/>
          </a:xfrm>
          <a:prstGeom prst="rect">
            <a:avLst/>
          </a:prstGeom>
          <a:noFill/>
        </p:spPr>
        <p:txBody>
          <a:bodyPr wrap="square" rtlCol="0">
            <a:spAutoFit/>
          </a:bodyPr>
          <a:lstStyle/>
          <a:p>
            <a:pPr algn="ctr"/>
            <a:r>
              <a:rPr lang="en-US" sz="8800" dirty="0">
                <a:ln w="0"/>
                <a:solidFill>
                  <a:schemeClr val="accent1"/>
                </a:solidFill>
                <a:effectLst>
                  <a:outerShdw blurRad="38100" dist="25400" dir="5400000" algn="ctr" rotWithShape="0">
                    <a:srgbClr val="6E747A">
                      <a:alpha val="43000"/>
                    </a:srgbClr>
                  </a:outerShdw>
                </a:effectLst>
                <a:latin typeface="Berlin Sans FB" panose="020E0602020502020306" pitchFamily="34" charset="0"/>
              </a:rPr>
              <a:t>75-80%</a:t>
            </a:r>
          </a:p>
        </p:txBody>
      </p:sp>
      <p:sp>
        <p:nvSpPr>
          <p:cNvPr id="6" name="TextBox 5"/>
          <p:cNvSpPr txBox="1"/>
          <p:nvPr/>
        </p:nvSpPr>
        <p:spPr>
          <a:xfrm>
            <a:off x="8552329" y="2233243"/>
            <a:ext cx="3639671" cy="707886"/>
          </a:xfrm>
          <a:prstGeom prst="rect">
            <a:avLst/>
          </a:prstGeom>
          <a:noFill/>
        </p:spPr>
        <p:txBody>
          <a:bodyPr wrap="square" rtlCol="0">
            <a:spAutoFit/>
          </a:bodyPr>
          <a:lstStyle/>
          <a:p>
            <a:pPr algn="ctr"/>
            <a:r>
              <a:rPr lang="en-US" sz="2000" dirty="0"/>
              <a:t>of water is consumed </a:t>
            </a:r>
          </a:p>
          <a:p>
            <a:pPr algn="ctr"/>
            <a:r>
              <a:rPr lang="en-US" sz="2000" dirty="0"/>
              <a:t>by agriculture</a:t>
            </a:r>
          </a:p>
        </p:txBody>
      </p:sp>
      <p:cxnSp>
        <p:nvCxnSpPr>
          <p:cNvPr id="8" name="Straight Connector 7"/>
          <p:cNvCxnSpPr/>
          <p:nvPr/>
        </p:nvCxnSpPr>
        <p:spPr>
          <a:xfrm flipH="1">
            <a:off x="9681407" y="3130173"/>
            <a:ext cx="606669" cy="694592"/>
          </a:xfrm>
          <a:prstGeom prst="line">
            <a:avLst/>
          </a:prstGeom>
          <a:ln>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026" name="Picture 2" descr="Image result for food ico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008039" y="3678501"/>
            <a:ext cx="919632" cy="919632"/>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AutoShape 8" descr="Image result for water icon"/>
          <p:cNvSpPr>
            <a:spLocks noChangeAspect="1" noChangeArrowheads="1"/>
          </p:cNvSpPr>
          <p:nvPr/>
        </p:nvSpPr>
        <p:spPr bwMode="auto">
          <a:xfrm>
            <a:off x="4501662" y="3276600"/>
            <a:ext cx="1746738" cy="1746738"/>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Image result for water icon"/>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descr="Image result for water icon"/>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704462" y="3497007"/>
            <a:ext cx="1223129" cy="1223129"/>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9" name="Straight Connector 18"/>
          <p:cNvCxnSpPr/>
          <p:nvPr/>
        </p:nvCxnSpPr>
        <p:spPr>
          <a:xfrm flipH="1" flipV="1">
            <a:off x="10334694" y="3124311"/>
            <a:ext cx="606669" cy="694592"/>
          </a:xfrm>
          <a:prstGeom prst="line">
            <a:avLst/>
          </a:prstGeom>
          <a:ln>
            <a:solidFill>
              <a:schemeClr val="bg2">
                <a:lumMod val="50000"/>
              </a:schemeClr>
            </a:solidFill>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8497011" y="4733027"/>
            <a:ext cx="1638029" cy="707886"/>
          </a:xfrm>
          <a:prstGeom prst="rect">
            <a:avLst/>
          </a:prstGeom>
          <a:noFill/>
        </p:spPr>
        <p:txBody>
          <a:bodyPr wrap="square" rtlCol="0">
            <a:spAutoFit/>
          </a:bodyPr>
          <a:lstStyle/>
          <a:p>
            <a:pPr algn="ctr"/>
            <a:r>
              <a:rPr lang="en-US" sz="2000" dirty="0"/>
              <a:t>the river needs water</a:t>
            </a:r>
          </a:p>
        </p:txBody>
      </p:sp>
      <p:sp>
        <p:nvSpPr>
          <p:cNvPr id="22" name="TextBox 21"/>
          <p:cNvSpPr txBox="1"/>
          <p:nvPr/>
        </p:nvSpPr>
        <p:spPr>
          <a:xfrm>
            <a:off x="10641059" y="4736290"/>
            <a:ext cx="1638029" cy="707886"/>
          </a:xfrm>
          <a:prstGeom prst="rect">
            <a:avLst/>
          </a:prstGeom>
          <a:noFill/>
        </p:spPr>
        <p:txBody>
          <a:bodyPr wrap="square" rtlCol="0">
            <a:spAutoFit/>
          </a:bodyPr>
          <a:lstStyle/>
          <a:p>
            <a:pPr algn="ctr"/>
            <a:r>
              <a:rPr lang="en-US" sz="2000" dirty="0"/>
              <a:t>people </a:t>
            </a:r>
          </a:p>
          <a:p>
            <a:pPr algn="ctr"/>
            <a:r>
              <a:rPr lang="en-US" sz="2000" dirty="0"/>
              <a:t>need food</a:t>
            </a:r>
          </a:p>
        </p:txBody>
      </p:sp>
    </p:spTree>
    <p:extLst>
      <p:ext uri="{BB962C8B-B14F-4D97-AF65-F5344CB8AC3E}">
        <p14:creationId xmlns:p14="http://schemas.microsoft.com/office/powerpoint/2010/main" xmlns="" val="1049427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xmlns="" val="0"/>
              </a:ext>
            </a:extLst>
          </a:blip>
          <a:srcRect r="64322" b="37141"/>
          <a:stretch/>
        </p:blipFill>
        <p:spPr>
          <a:xfrm>
            <a:off x="8780399" y="3377732"/>
            <a:ext cx="909701" cy="901538"/>
          </a:xfrm>
          <a:prstGeom prst="rect">
            <a:avLst/>
          </a:prstGeom>
        </p:spPr>
      </p:pic>
      <p:sp>
        <p:nvSpPr>
          <p:cNvPr id="7" name="TextBox 6"/>
          <p:cNvSpPr txBox="1"/>
          <p:nvPr/>
        </p:nvSpPr>
        <p:spPr>
          <a:xfrm>
            <a:off x="8552329" y="339272"/>
            <a:ext cx="3639671" cy="1754326"/>
          </a:xfrm>
          <a:prstGeom prst="rect">
            <a:avLst/>
          </a:prstGeom>
          <a:noFill/>
        </p:spPr>
        <p:txBody>
          <a:bodyPr wrap="square" rtlCol="0">
            <a:spAutoFit/>
          </a:bodyPr>
          <a:lstStyle/>
          <a:p>
            <a:pPr algn="ctr"/>
            <a:r>
              <a:rPr lang="en-US" sz="5400" dirty="0">
                <a:ln w="0"/>
                <a:solidFill>
                  <a:schemeClr val="accent1"/>
                </a:solidFill>
                <a:effectLst>
                  <a:outerShdw blurRad="38100" dist="25400" dir="5400000" algn="ctr" rotWithShape="0">
                    <a:srgbClr val="6E747A">
                      <a:alpha val="43000"/>
                    </a:srgbClr>
                  </a:outerShdw>
                </a:effectLst>
                <a:latin typeface="Berlin Sans FB" panose="020E0602020502020306" pitchFamily="34" charset="0"/>
              </a:rPr>
              <a:t>Our Challenge</a:t>
            </a:r>
          </a:p>
        </p:txBody>
      </p:sp>
      <p:sp>
        <p:nvSpPr>
          <p:cNvPr id="4" name="TextBox 3"/>
          <p:cNvSpPr txBox="1"/>
          <p:nvPr/>
        </p:nvSpPr>
        <p:spPr>
          <a:xfrm>
            <a:off x="8552329" y="6581001"/>
            <a:ext cx="3639671" cy="276999"/>
          </a:xfrm>
          <a:prstGeom prst="rect">
            <a:avLst/>
          </a:prstGeom>
          <a:noFill/>
        </p:spPr>
        <p:txBody>
          <a:bodyPr wrap="square" rtlCol="0">
            <a:spAutoFit/>
          </a:bodyPr>
          <a:lstStyle/>
          <a:p>
            <a:r>
              <a:rPr lang="en-US" sz="1200" dirty="0"/>
              <a:t>© Nick Hall/The Nature Conservancy</a:t>
            </a:r>
          </a:p>
        </p:txBody>
      </p:sp>
      <p:pic>
        <p:nvPicPr>
          <p:cNvPr id="11" name="Picture 14" descr="Image result for water ico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433486" y="2850779"/>
            <a:ext cx="946150" cy="946150"/>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Box 15"/>
          <p:cNvSpPr txBox="1"/>
          <p:nvPr/>
        </p:nvSpPr>
        <p:spPr>
          <a:xfrm>
            <a:off x="8552329" y="2147971"/>
            <a:ext cx="3639671" cy="707886"/>
          </a:xfrm>
          <a:prstGeom prst="rect">
            <a:avLst/>
          </a:prstGeom>
          <a:noFill/>
        </p:spPr>
        <p:txBody>
          <a:bodyPr wrap="square" rtlCol="0">
            <a:spAutoFit/>
          </a:bodyPr>
          <a:lstStyle/>
          <a:p>
            <a:pPr algn="ctr"/>
            <a:r>
              <a:rPr lang="en-US" sz="2000" dirty="0"/>
              <a:t>help farmers transition to crops that use less water…</a:t>
            </a:r>
          </a:p>
        </p:txBody>
      </p:sp>
      <p:pic>
        <p:nvPicPr>
          <p:cNvPr id="15" name="Picture 14"/>
          <p:cNvPicPr>
            <a:picLocks noChangeAspect="1"/>
          </p:cNvPicPr>
          <p:nvPr/>
        </p:nvPicPr>
        <p:blipFill rotWithShape="1">
          <a:blip r:embed="rId5" cstate="print">
            <a:extLst>
              <a:ext uri="{28A0092B-C50C-407E-A947-70E740481C1C}">
                <a14:useLocalDpi xmlns:a14="http://schemas.microsoft.com/office/drawing/2010/main" xmlns="" val="0"/>
              </a:ext>
            </a:extLst>
          </a:blip>
          <a:srcRect r="63888" b="35206"/>
          <a:stretch/>
        </p:blipFill>
        <p:spPr>
          <a:xfrm>
            <a:off x="10803594" y="3377732"/>
            <a:ext cx="914400" cy="922856"/>
          </a:xfrm>
          <a:prstGeom prst="rect">
            <a:avLst/>
          </a:prstGeom>
        </p:spPr>
      </p:pic>
      <p:pic>
        <p:nvPicPr>
          <p:cNvPr id="19" name="Picture 14" descr="Image result for water icon"/>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429630" y="3108830"/>
            <a:ext cx="404647" cy="404647"/>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8" name="Straight Arrow Connector 17"/>
          <p:cNvCxnSpPr/>
          <p:nvPr/>
        </p:nvCxnSpPr>
        <p:spPr>
          <a:xfrm>
            <a:off x="10109200" y="3839160"/>
            <a:ext cx="533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8526929" y="4521057"/>
            <a:ext cx="3639671" cy="707886"/>
          </a:xfrm>
          <a:prstGeom prst="rect">
            <a:avLst/>
          </a:prstGeom>
          <a:noFill/>
        </p:spPr>
        <p:txBody>
          <a:bodyPr wrap="square" rtlCol="0">
            <a:spAutoFit/>
          </a:bodyPr>
          <a:lstStyle/>
          <a:p>
            <a:pPr algn="ctr"/>
            <a:r>
              <a:rPr lang="en-US" sz="2000" dirty="0"/>
              <a:t>…and produce at least </a:t>
            </a:r>
          </a:p>
          <a:p>
            <a:pPr algn="ctr"/>
            <a:r>
              <a:rPr lang="en-US" sz="2000" dirty="0"/>
              <a:t>as much value</a:t>
            </a:r>
          </a:p>
        </p:txBody>
      </p:sp>
      <p:pic>
        <p:nvPicPr>
          <p:cNvPr id="2054" name="Picture 6" descr="Image result for money icon"/>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9855761" y="5317751"/>
            <a:ext cx="975286" cy="975286"/>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rotWithShape="1">
          <a:blip r:embed="rId8" cstate="print">
            <a:extLst>
              <a:ext uri="{28A0092B-C50C-407E-A947-70E740481C1C}">
                <a14:useLocalDpi xmlns:a14="http://schemas.microsoft.com/office/drawing/2010/main" xmlns="" val="0"/>
              </a:ext>
            </a:extLst>
          </a:blip>
          <a:srcRect l="17165"/>
          <a:stretch/>
        </p:blipFill>
        <p:spPr>
          <a:xfrm>
            <a:off x="0" y="0"/>
            <a:ext cx="8518649" cy="6858000"/>
          </a:xfrm>
          <a:prstGeom prst="rect">
            <a:avLst/>
          </a:prstGeom>
        </p:spPr>
      </p:pic>
    </p:spTree>
    <p:extLst>
      <p:ext uri="{BB962C8B-B14F-4D97-AF65-F5344CB8AC3E}">
        <p14:creationId xmlns:p14="http://schemas.microsoft.com/office/powerpoint/2010/main" xmlns="" val="523827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552329" y="6581001"/>
            <a:ext cx="3639671" cy="276999"/>
          </a:xfrm>
          <a:prstGeom prst="rect">
            <a:avLst/>
          </a:prstGeom>
          <a:noFill/>
        </p:spPr>
        <p:txBody>
          <a:bodyPr wrap="square" rtlCol="0">
            <a:spAutoFit/>
          </a:bodyPr>
          <a:lstStyle/>
          <a:p>
            <a:r>
              <a:rPr lang="en-US" sz="1200" dirty="0"/>
              <a:t>© Kevin Arnold/The Nature Conservancy</a:t>
            </a:r>
          </a:p>
        </p:txBody>
      </p:sp>
      <p:sp>
        <p:nvSpPr>
          <p:cNvPr id="8" name="TextBox 7"/>
          <p:cNvSpPr txBox="1"/>
          <p:nvPr/>
        </p:nvSpPr>
        <p:spPr>
          <a:xfrm>
            <a:off x="8552329" y="439758"/>
            <a:ext cx="3639671" cy="1754326"/>
          </a:xfrm>
          <a:prstGeom prst="rect">
            <a:avLst/>
          </a:prstGeom>
          <a:noFill/>
        </p:spPr>
        <p:txBody>
          <a:bodyPr wrap="square" rtlCol="0">
            <a:spAutoFit/>
          </a:bodyPr>
          <a:lstStyle/>
          <a:p>
            <a:pPr algn="ctr"/>
            <a:r>
              <a:rPr lang="en-US" sz="5400" dirty="0">
                <a:ln w="0"/>
                <a:solidFill>
                  <a:schemeClr val="accent1"/>
                </a:solidFill>
                <a:effectLst>
                  <a:outerShdw blurRad="38100" dist="25400" dir="5400000" algn="ctr" rotWithShape="0">
                    <a:srgbClr val="6E747A">
                      <a:alpha val="43000"/>
                    </a:srgbClr>
                  </a:outerShdw>
                </a:effectLst>
                <a:latin typeface="Berlin Sans FB" panose="020E0602020502020306" pitchFamily="34" charset="0"/>
              </a:rPr>
              <a:t>USDA Organics</a:t>
            </a:r>
          </a:p>
        </p:txBody>
      </p:sp>
      <p:pic>
        <p:nvPicPr>
          <p:cNvPr id="9" name="Picture 2" descr="Image result for organic ico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831572" y="2975406"/>
            <a:ext cx="1081183" cy="1081183"/>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8552329" y="2126201"/>
            <a:ext cx="3639671" cy="707886"/>
          </a:xfrm>
          <a:prstGeom prst="rect">
            <a:avLst/>
          </a:prstGeom>
          <a:noFill/>
        </p:spPr>
        <p:txBody>
          <a:bodyPr wrap="square" rtlCol="0">
            <a:spAutoFit/>
          </a:bodyPr>
          <a:lstStyle/>
          <a:p>
            <a:pPr algn="ctr"/>
            <a:r>
              <a:rPr lang="en-US" sz="2000" dirty="0"/>
              <a:t>organic crops have </a:t>
            </a:r>
          </a:p>
          <a:p>
            <a:pPr algn="ctr"/>
            <a:r>
              <a:rPr lang="en-US" sz="2000" dirty="0"/>
              <a:t>a higher premium…</a:t>
            </a:r>
          </a:p>
        </p:txBody>
      </p:sp>
      <p:sp>
        <p:nvSpPr>
          <p:cNvPr id="11" name="TextBox 10"/>
          <p:cNvSpPr txBox="1"/>
          <p:nvPr/>
        </p:nvSpPr>
        <p:spPr>
          <a:xfrm>
            <a:off x="8552329" y="4489677"/>
            <a:ext cx="3639671" cy="707886"/>
          </a:xfrm>
          <a:prstGeom prst="rect">
            <a:avLst/>
          </a:prstGeom>
          <a:noFill/>
        </p:spPr>
        <p:txBody>
          <a:bodyPr wrap="square" rtlCol="0">
            <a:spAutoFit/>
          </a:bodyPr>
          <a:lstStyle/>
          <a:p>
            <a:pPr algn="ctr"/>
            <a:r>
              <a:rPr lang="en-US" sz="2000" dirty="0"/>
              <a:t>…BUT the market is </a:t>
            </a:r>
          </a:p>
          <a:p>
            <a:pPr algn="ctr"/>
            <a:r>
              <a:rPr lang="en-US" sz="2000" dirty="0"/>
              <a:t>difficult to access </a:t>
            </a:r>
          </a:p>
        </p:txBody>
      </p:sp>
      <p:pic>
        <p:nvPicPr>
          <p:cNvPr id="1026" name="Picture 2" descr="Image result for grain elevator gifs"/>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b="9281"/>
          <a:stretch/>
        </p:blipFill>
        <p:spPr bwMode="auto">
          <a:xfrm>
            <a:off x="9731619" y="5196966"/>
            <a:ext cx="1492390" cy="1353891"/>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xmlns="" val="0"/>
              </a:ext>
            </a:extLst>
          </a:blip>
          <a:srcRect r="16136"/>
          <a:stretch/>
        </p:blipFill>
        <p:spPr>
          <a:xfrm>
            <a:off x="0" y="0"/>
            <a:ext cx="8552329" cy="6858000"/>
          </a:xfrm>
          <a:prstGeom prst="rect">
            <a:avLst/>
          </a:prstGeom>
        </p:spPr>
      </p:pic>
    </p:spTree>
    <p:extLst>
      <p:ext uri="{BB962C8B-B14F-4D97-AF65-F5344CB8AC3E}">
        <p14:creationId xmlns:p14="http://schemas.microsoft.com/office/powerpoint/2010/main" xmlns="" val="992217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ystatesman.com/rf/image_medium/Pub/p8/Austin360/2017/03/07/Images/Addie%20Addie%20_1487705177_20170307153313.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0211"/>
          <a:stretch/>
        </p:blipFill>
        <p:spPr bwMode="auto">
          <a:xfrm>
            <a:off x="0" y="0"/>
            <a:ext cx="8506073"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8552329" y="218694"/>
            <a:ext cx="3639671" cy="2585323"/>
          </a:xfrm>
          <a:prstGeom prst="rect">
            <a:avLst/>
          </a:prstGeom>
          <a:noFill/>
        </p:spPr>
        <p:txBody>
          <a:bodyPr wrap="square" rtlCol="0">
            <a:spAutoFit/>
          </a:bodyPr>
          <a:lstStyle/>
          <a:p>
            <a:pPr algn="ctr"/>
            <a:r>
              <a:rPr lang="en-US" sz="5400" dirty="0">
                <a:ln w="0"/>
                <a:solidFill>
                  <a:schemeClr val="accent1"/>
                </a:solidFill>
                <a:effectLst>
                  <a:outerShdw blurRad="38100" dist="25400" dir="5400000" algn="ctr" rotWithShape="0">
                    <a:srgbClr val="6E747A">
                      <a:alpha val="43000"/>
                    </a:srgbClr>
                  </a:outerShdw>
                </a:effectLst>
                <a:latin typeface="Berlin Sans FB" panose="020E0602020502020306" pitchFamily="34" charset="0"/>
              </a:rPr>
              <a:t>How it Happens Today</a:t>
            </a:r>
          </a:p>
        </p:txBody>
      </p:sp>
      <p:pic>
        <p:nvPicPr>
          <p:cNvPr id="1028" name="Picture 4" descr="http://nebula.wsimg.com/37696a5ab0413a26350e2f5511759821?AccessKeyId=3530ABF129FA4C12BB3D&amp;disposition=0&amp;alloworigin=1"/>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1522" t="4587" r="58180" b="621"/>
          <a:stretch/>
        </p:blipFill>
        <p:spPr bwMode="auto">
          <a:xfrm>
            <a:off x="9604624" y="3623860"/>
            <a:ext cx="1776235" cy="1717698"/>
          </a:xfrm>
          <a:prstGeom prst="ellipse">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8672907" y="2828836"/>
            <a:ext cx="3639671" cy="707886"/>
          </a:xfrm>
          <a:prstGeom prst="rect">
            <a:avLst/>
          </a:prstGeom>
          <a:noFill/>
        </p:spPr>
        <p:txBody>
          <a:bodyPr wrap="square" rtlCol="0">
            <a:spAutoFit/>
          </a:bodyPr>
          <a:lstStyle/>
          <a:p>
            <a:pPr algn="ctr"/>
            <a:r>
              <a:rPr lang="en-US" sz="2000" dirty="0"/>
              <a:t>I’m an organic grower of produce…how do I find buyers?</a:t>
            </a:r>
          </a:p>
        </p:txBody>
      </p:sp>
      <p:sp>
        <p:nvSpPr>
          <p:cNvPr id="7" name="TextBox 6"/>
          <p:cNvSpPr txBox="1"/>
          <p:nvPr/>
        </p:nvSpPr>
        <p:spPr>
          <a:xfrm>
            <a:off x="8592521" y="5428696"/>
            <a:ext cx="3639671" cy="1323439"/>
          </a:xfrm>
          <a:prstGeom prst="rect">
            <a:avLst/>
          </a:prstGeom>
          <a:noFill/>
        </p:spPr>
        <p:txBody>
          <a:bodyPr wrap="square" rtlCol="0">
            <a:spAutoFit/>
          </a:bodyPr>
          <a:lstStyle/>
          <a:p>
            <a:r>
              <a:rPr lang="en-US" sz="1600" dirty="0"/>
              <a:t>“Very easy, local ads in your newspaper. Go to Farmers Markets and set up a small stand. Visit your local grocery store and see if they have any interest. </a:t>
            </a:r>
            <a:r>
              <a:rPr lang="en-US" sz="1600" b="1" i="1" dirty="0"/>
              <a:t>Try a small stand in front of your house</a:t>
            </a:r>
            <a:r>
              <a:rPr lang="en-US" sz="1600" dirty="0"/>
              <a:t>.”</a:t>
            </a:r>
          </a:p>
        </p:txBody>
      </p:sp>
    </p:spTree>
    <p:extLst>
      <p:ext uri="{BB962C8B-B14F-4D97-AF65-F5344CB8AC3E}">
        <p14:creationId xmlns:p14="http://schemas.microsoft.com/office/powerpoint/2010/main" xmlns="" val="7767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xmlns="" val="0"/>
              </a:ext>
            </a:extLst>
          </a:blip>
          <a:srcRect l="9000" r="5332" b="6543"/>
          <a:stretch/>
        </p:blipFill>
        <p:spPr>
          <a:xfrm>
            <a:off x="0" y="0"/>
            <a:ext cx="4191001" cy="6858000"/>
          </a:xfrm>
          <a:prstGeom prst="rect">
            <a:avLst/>
          </a:prstGeom>
        </p:spPr>
      </p:pic>
      <p:sp>
        <p:nvSpPr>
          <p:cNvPr id="4" name="TextBox 3"/>
          <p:cNvSpPr txBox="1"/>
          <p:nvPr/>
        </p:nvSpPr>
        <p:spPr>
          <a:xfrm>
            <a:off x="4191001" y="6396335"/>
            <a:ext cx="1701799" cy="461665"/>
          </a:xfrm>
          <a:prstGeom prst="rect">
            <a:avLst/>
          </a:prstGeom>
          <a:noFill/>
        </p:spPr>
        <p:txBody>
          <a:bodyPr wrap="square" rtlCol="0">
            <a:spAutoFit/>
          </a:bodyPr>
          <a:lstStyle/>
          <a:p>
            <a:r>
              <a:rPr lang="en-US" sz="1200" dirty="0"/>
              <a:t>© </a:t>
            </a:r>
            <a:r>
              <a:rPr lang="en-US" sz="1200" dirty="0" err="1"/>
              <a:t>Karine</a:t>
            </a:r>
            <a:r>
              <a:rPr lang="en-US" sz="1200" dirty="0"/>
              <a:t> </a:t>
            </a:r>
            <a:r>
              <a:rPr lang="en-US" sz="1200" dirty="0" err="1"/>
              <a:t>Aigner</a:t>
            </a:r>
            <a:r>
              <a:rPr lang="en-US" sz="1200" dirty="0"/>
              <a:t>/</a:t>
            </a:r>
          </a:p>
          <a:p>
            <a:r>
              <a:rPr lang="en-US" sz="1200" dirty="0"/>
              <a:t>The Nature Conservancy</a:t>
            </a:r>
          </a:p>
        </p:txBody>
      </p:sp>
      <p:sp>
        <p:nvSpPr>
          <p:cNvPr id="5" name="TextBox 4"/>
          <p:cNvSpPr txBox="1"/>
          <p:nvPr/>
        </p:nvSpPr>
        <p:spPr>
          <a:xfrm>
            <a:off x="4276165" y="962267"/>
            <a:ext cx="3639671" cy="923330"/>
          </a:xfrm>
          <a:prstGeom prst="rect">
            <a:avLst/>
          </a:prstGeom>
          <a:noFill/>
        </p:spPr>
        <p:txBody>
          <a:bodyPr wrap="square" rtlCol="0">
            <a:spAutoFit/>
          </a:bodyPr>
          <a:lstStyle/>
          <a:p>
            <a:pPr algn="ctr"/>
            <a:r>
              <a:rPr lang="en-US" sz="5400" dirty="0">
                <a:ln w="0"/>
                <a:solidFill>
                  <a:schemeClr val="accent1"/>
                </a:solidFill>
                <a:effectLst>
                  <a:outerShdw blurRad="38100" dist="25400" dir="5400000" algn="ctr" rotWithShape="0">
                    <a:srgbClr val="6E747A">
                      <a:alpha val="43000"/>
                    </a:srgbClr>
                  </a:outerShdw>
                </a:effectLst>
                <a:latin typeface="Berlin Sans FB" panose="020E0602020502020306" pitchFamily="34" charset="0"/>
              </a:rPr>
              <a:t>Solution</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l="9195" r="5455" b="6732"/>
          <a:stretch/>
        </p:blipFill>
        <p:spPr>
          <a:xfrm>
            <a:off x="8002921" y="0"/>
            <a:ext cx="4189079" cy="6858000"/>
          </a:xfrm>
          <a:prstGeom prst="rect">
            <a:avLst/>
          </a:prstGeom>
        </p:spPr>
      </p:pic>
      <p:sp>
        <p:nvSpPr>
          <p:cNvPr id="8" name="TextBox 7"/>
          <p:cNvSpPr txBox="1"/>
          <p:nvPr/>
        </p:nvSpPr>
        <p:spPr>
          <a:xfrm>
            <a:off x="6301122" y="6396334"/>
            <a:ext cx="1701799" cy="461665"/>
          </a:xfrm>
          <a:prstGeom prst="rect">
            <a:avLst/>
          </a:prstGeom>
          <a:noFill/>
        </p:spPr>
        <p:txBody>
          <a:bodyPr wrap="square" rtlCol="0">
            <a:spAutoFit/>
          </a:bodyPr>
          <a:lstStyle/>
          <a:p>
            <a:pPr algn="r"/>
            <a:r>
              <a:rPr lang="en-US" sz="1200" dirty="0"/>
              <a:t>© Kevin Arnold/</a:t>
            </a:r>
          </a:p>
          <a:p>
            <a:pPr algn="r"/>
            <a:r>
              <a:rPr lang="en-US" sz="1200" dirty="0"/>
              <a:t>The Nature Conservancy</a:t>
            </a:r>
          </a:p>
        </p:txBody>
      </p:sp>
      <p:pic>
        <p:nvPicPr>
          <p:cNvPr id="5122" name="Picture 2" descr="Related imag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82281" y="2977558"/>
            <a:ext cx="1827439" cy="1827439"/>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rrow: Right 8"/>
          <p:cNvSpPr/>
          <p:nvPr/>
        </p:nvSpPr>
        <p:spPr>
          <a:xfrm>
            <a:off x="4397829" y="4005946"/>
            <a:ext cx="784452" cy="14151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10"/>
          <p:cNvSpPr/>
          <p:nvPr/>
        </p:nvSpPr>
        <p:spPr>
          <a:xfrm flipH="1">
            <a:off x="7009720" y="4005946"/>
            <a:ext cx="784452" cy="14151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4276164" y="2136338"/>
            <a:ext cx="3639671" cy="707886"/>
          </a:xfrm>
          <a:prstGeom prst="rect">
            <a:avLst/>
          </a:prstGeom>
          <a:noFill/>
        </p:spPr>
        <p:txBody>
          <a:bodyPr wrap="square" rtlCol="0">
            <a:spAutoFit/>
          </a:bodyPr>
          <a:lstStyle/>
          <a:p>
            <a:pPr algn="ctr"/>
            <a:r>
              <a:rPr lang="en-US" sz="2000" dirty="0"/>
              <a:t>make connecting buyers </a:t>
            </a:r>
          </a:p>
          <a:p>
            <a:pPr algn="ctr"/>
            <a:r>
              <a:rPr lang="en-US" sz="2000" dirty="0"/>
              <a:t>and sellers…</a:t>
            </a:r>
          </a:p>
        </p:txBody>
      </p:sp>
      <p:sp>
        <p:nvSpPr>
          <p:cNvPr id="13" name="TextBox 12"/>
          <p:cNvSpPr txBox="1"/>
          <p:nvPr/>
        </p:nvSpPr>
        <p:spPr>
          <a:xfrm>
            <a:off x="4287046" y="5041798"/>
            <a:ext cx="3639671" cy="707886"/>
          </a:xfrm>
          <a:prstGeom prst="rect">
            <a:avLst/>
          </a:prstGeom>
          <a:noFill/>
        </p:spPr>
        <p:txBody>
          <a:bodyPr wrap="square" rtlCol="0">
            <a:spAutoFit/>
          </a:bodyPr>
          <a:lstStyle/>
          <a:p>
            <a:pPr algn="ctr"/>
            <a:r>
              <a:rPr lang="en-US" sz="2000" dirty="0"/>
              <a:t>…as easy as going to the </a:t>
            </a:r>
          </a:p>
          <a:p>
            <a:pPr algn="ctr"/>
            <a:r>
              <a:rPr lang="en-US" sz="2000" dirty="0"/>
              <a:t>local grain silo</a:t>
            </a:r>
          </a:p>
        </p:txBody>
      </p:sp>
    </p:spTree>
    <p:extLst>
      <p:ext uri="{BB962C8B-B14F-4D97-AF65-F5344CB8AC3E}">
        <p14:creationId xmlns:p14="http://schemas.microsoft.com/office/powerpoint/2010/main" xmlns="" val="878976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7" y="-14516"/>
            <a:ext cx="12354792" cy="6976426"/>
          </a:xfrm>
          <a:prstGeom prst="rect">
            <a:avLst/>
          </a:prstGeom>
          <a:blipFill dpi="0" rotWithShape="1">
            <a:blip r:embed="rId3" cstate="print">
              <a:alphaModFix amt="36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096000" y="793820"/>
            <a:ext cx="0" cy="5383143"/>
          </a:xfrm>
          <a:prstGeom prst="line">
            <a:avLst/>
          </a:prstGeom>
        </p:spPr>
        <p:style>
          <a:lnRef idx="1">
            <a:schemeClr val="accent4"/>
          </a:lnRef>
          <a:fillRef idx="0">
            <a:schemeClr val="accent4"/>
          </a:fillRef>
          <a:effectRef idx="0">
            <a:schemeClr val="accent4"/>
          </a:effectRef>
          <a:fontRef idx="minor">
            <a:schemeClr val="tx1"/>
          </a:fontRef>
        </p:style>
      </p:cxnSp>
      <p:cxnSp>
        <p:nvCxnSpPr>
          <p:cNvPr id="8" name="Straight Connector 7"/>
          <p:cNvCxnSpPr/>
          <p:nvPr/>
        </p:nvCxnSpPr>
        <p:spPr>
          <a:xfrm flipV="1">
            <a:off x="1557495" y="3416440"/>
            <a:ext cx="9123903" cy="27551"/>
          </a:xfrm>
          <a:prstGeom prst="line">
            <a:avLst/>
          </a:prstGeom>
        </p:spPr>
        <p:style>
          <a:lnRef idx="1">
            <a:schemeClr val="accent4"/>
          </a:lnRef>
          <a:fillRef idx="0">
            <a:schemeClr val="accent4"/>
          </a:fillRef>
          <a:effectRef idx="0">
            <a:schemeClr val="accent4"/>
          </a:effectRef>
          <a:fontRef idx="minor">
            <a:schemeClr val="tx1"/>
          </a:fontRef>
        </p:style>
      </p:cxnSp>
      <p:sp>
        <p:nvSpPr>
          <p:cNvPr id="15" name="Rectangle 14"/>
          <p:cNvSpPr/>
          <p:nvPr/>
        </p:nvSpPr>
        <p:spPr>
          <a:xfrm>
            <a:off x="1351921" y="755475"/>
            <a:ext cx="4606751" cy="2526028"/>
          </a:xfrm>
          <a:prstGeom prst="rect">
            <a:avLst/>
          </a:prstGeom>
          <a:solidFill>
            <a:schemeClr val="tx2"/>
          </a:solidFill>
        </p:spPr>
        <p:style>
          <a:lnRef idx="2">
            <a:schemeClr val="accent2">
              <a:shade val="50000"/>
            </a:schemeClr>
          </a:lnRef>
          <a:fillRef idx="1002">
            <a:schemeClr val="dk2"/>
          </a:fillRef>
          <a:effectRef idx="0">
            <a:schemeClr val="accent2"/>
          </a:effectRef>
          <a:fontRef idx="minor">
            <a:schemeClr val="lt1"/>
          </a:fontRef>
        </p:style>
        <p:txBody>
          <a:bodyPr rtlCol="0" anchor="ctr"/>
          <a:lstStyle/>
          <a:p>
            <a:pPr algn="ctr"/>
            <a:r>
              <a:rPr lang="en-US" u="sng" dirty="0"/>
              <a:t>The Entrepreneur</a:t>
            </a:r>
          </a:p>
          <a:p>
            <a:pPr algn="ctr"/>
            <a:r>
              <a:rPr lang="en-US" u="sng" dirty="0"/>
              <a:t> </a:t>
            </a:r>
          </a:p>
          <a:p>
            <a:pPr marL="285750" indent="-285750" algn="ctr">
              <a:buFont typeface="Arial" panose="020B0604020202020204" pitchFamily="34" charset="0"/>
              <a:buChar char="•"/>
            </a:pPr>
            <a:r>
              <a:rPr lang="en-US" dirty="0"/>
              <a:t>Transactions</a:t>
            </a:r>
          </a:p>
          <a:p>
            <a:pPr marL="285750" indent="-285750" algn="ctr">
              <a:buFont typeface="Arial" panose="020B0604020202020204" pitchFamily="34" charset="0"/>
              <a:buChar char="•"/>
            </a:pPr>
            <a:r>
              <a:rPr lang="en-US" dirty="0"/>
              <a:t>Data</a:t>
            </a:r>
          </a:p>
          <a:p>
            <a:pPr marL="285750" indent="-285750" algn="ctr">
              <a:buFont typeface="Arial" panose="020B0604020202020204" pitchFamily="34" charset="0"/>
              <a:buChar char="•"/>
            </a:pPr>
            <a:r>
              <a:rPr lang="en-US" dirty="0"/>
              <a:t>User-base</a:t>
            </a:r>
          </a:p>
        </p:txBody>
      </p:sp>
      <p:sp>
        <p:nvSpPr>
          <p:cNvPr id="16" name="Rectangle 15"/>
          <p:cNvSpPr/>
          <p:nvPr/>
        </p:nvSpPr>
        <p:spPr>
          <a:xfrm>
            <a:off x="6233329" y="755475"/>
            <a:ext cx="4606751" cy="2526028"/>
          </a:xfrm>
          <a:prstGeom prst="rect">
            <a:avLst/>
          </a:prstGeom>
          <a:solidFill>
            <a:schemeClr val="tx2"/>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u="sng" dirty="0"/>
              <a:t>The Farmer</a:t>
            </a:r>
          </a:p>
          <a:p>
            <a:pPr algn="ctr"/>
            <a:endParaRPr lang="en-US" sz="2000" u="sng" dirty="0"/>
          </a:p>
          <a:p>
            <a:pPr marL="342900" indent="-342900" algn="ctr">
              <a:buFont typeface="Arial" panose="020B0604020202020204" pitchFamily="34" charset="0"/>
              <a:buChar char="•"/>
            </a:pPr>
            <a:r>
              <a:rPr lang="en-US" sz="2000" dirty="0"/>
              <a:t>30%</a:t>
            </a:r>
            <a:endParaRPr lang="en-US" dirty="0"/>
          </a:p>
        </p:txBody>
      </p:sp>
      <p:sp>
        <p:nvSpPr>
          <p:cNvPr id="17" name="Rectangle 16"/>
          <p:cNvSpPr/>
          <p:nvPr/>
        </p:nvSpPr>
        <p:spPr>
          <a:xfrm>
            <a:off x="1351921" y="3547463"/>
            <a:ext cx="4606751" cy="2526028"/>
          </a:xfrm>
          <a:prstGeom prst="rect">
            <a:avLst/>
          </a:prstGeom>
          <a:solidFill>
            <a:schemeClr val="tx2"/>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u="sng" dirty="0"/>
              <a:t>Rural &amp; Agriculture economies</a:t>
            </a:r>
          </a:p>
          <a:p>
            <a:pPr algn="ctr"/>
            <a:endParaRPr lang="en-US" u="sng" dirty="0"/>
          </a:p>
          <a:p>
            <a:pPr marL="285750" indent="-285750" algn="ctr">
              <a:buFont typeface="Arial" panose="020B0604020202020204" pitchFamily="34" charset="0"/>
              <a:buChar char="•"/>
            </a:pPr>
            <a:r>
              <a:rPr lang="en-US" dirty="0"/>
              <a:t>$2000</a:t>
            </a:r>
          </a:p>
          <a:p>
            <a:pPr marL="285750" indent="-285750" algn="ctr">
              <a:buFont typeface="Arial" panose="020B0604020202020204" pitchFamily="34" charset="0"/>
              <a:buChar char="•"/>
            </a:pPr>
            <a:r>
              <a:rPr lang="en-US" dirty="0"/>
              <a:t>1.35%</a:t>
            </a:r>
          </a:p>
        </p:txBody>
      </p:sp>
      <p:sp>
        <p:nvSpPr>
          <p:cNvPr id="18" name="Rectangle 17"/>
          <p:cNvSpPr/>
          <p:nvPr/>
        </p:nvSpPr>
        <p:spPr>
          <a:xfrm>
            <a:off x="6233329" y="3547463"/>
            <a:ext cx="4606751" cy="2526028"/>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u="sng" dirty="0"/>
              <a:t>Water</a:t>
            </a:r>
          </a:p>
          <a:p>
            <a:pPr algn="ctr"/>
            <a:endParaRPr lang="en-US" u="sng" dirty="0"/>
          </a:p>
        </p:txBody>
      </p:sp>
    </p:spTree>
    <p:extLst>
      <p:ext uri="{BB962C8B-B14F-4D97-AF65-F5344CB8AC3E}">
        <p14:creationId xmlns:p14="http://schemas.microsoft.com/office/powerpoint/2010/main" xmlns="" val="1318568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1824" y="2224454"/>
            <a:ext cx="4712678" cy="2356339"/>
          </a:xfrm>
          <a:prstGeom prst="rect">
            <a:avLst/>
          </a:prstGeom>
        </p:spPr>
      </p:pic>
      <p:sp>
        <p:nvSpPr>
          <p:cNvPr id="4" name="TextBox 3"/>
          <p:cNvSpPr txBox="1"/>
          <p:nvPr/>
        </p:nvSpPr>
        <p:spPr>
          <a:xfrm>
            <a:off x="8143508" y="1613308"/>
            <a:ext cx="4249271" cy="584775"/>
          </a:xfrm>
          <a:prstGeom prst="rect">
            <a:avLst/>
          </a:prstGeom>
          <a:noFill/>
        </p:spPr>
        <p:txBody>
          <a:bodyPr wrap="square" rtlCol="0">
            <a:spAutoFit/>
          </a:bodyPr>
          <a:lstStyle/>
          <a:p>
            <a:r>
              <a:rPr lang="en-US" sz="1600" dirty="0"/>
              <a:t>Jake Davis</a:t>
            </a:r>
          </a:p>
          <a:p>
            <a:r>
              <a:rPr lang="en-US" sz="1600" i="1" dirty="0"/>
              <a:t>Manager, Freshwater Transaction Origination</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l="17049" t="443" r="32391" b="24161"/>
          <a:stretch/>
        </p:blipFill>
        <p:spPr>
          <a:xfrm>
            <a:off x="6475168" y="4786134"/>
            <a:ext cx="1571625" cy="1562448"/>
          </a:xfrm>
          <a:prstGeom prst="rect">
            <a:avLst/>
          </a:prstGeom>
        </p:spPr>
      </p:pic>
      <p:pic>
        <p:nvPicPr>
          <p:cNvPr id="1028" name="Picture 4" descr="http://www.naturevesttnc.org/wp-content/uploads/2017/05/Jacob-Davis.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475168" y="626458"/>
            <a:ext cx="1571625" cy="157162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8143507" y="3571173"/>
            <a:ext cx="4249271" cy="584775"/>
          </a:xfrm>
          <a:prstGeom prst="rect">
            <a:avLst/>
          </a:prstGeom>
          <a:noFill/>
        </p:spPr>
        <p:txBody>
          <a:bodyPr wrap="square" rtlCol="0">
            <a:spAutoFit/>
          </a:bodyPr>
          <a:lstStyle/>
          <a:p>
            <a:r>
              <a:rPr lang="en-US" sz="1600" dirty="0"/>
              <a:t>Season Martin</a:t>
            </a:r>
          </a:p>
          <a:p>
            <a:r>
              <a:rPr lang="en-US" sz="1600" i="1" dirty="0"/>
              <a:t>CO River Water Projects Director</a:t>
            </a:r>
          </a:p>
        </p:txBody>
      </p:sp>
      <p:sp>
        <p:nvSpPr>
          <p:cNvPr id="11" name="TextBox 10"/>
          <p:cNvSpPr txBox="1"/>
          <p:nvPr/>
        </p:nvSpPr>
        <p:spPr>
          <a:xfrm>
            <a:off x="8046793" y="5529038"/>
            <a:ext cx="4249271" cy="584775"/>
          </a:xfrm>
          <a:prstGeom prst="rect">
            <a:avLst/>
          </a:prstGeom>
          <a:noFill/>
        </p:spPr>
        <p:txBody>
          <a:bodyPr wrap="square" rtlCol="0">
            <a:spAutoFit/>
          </a:bodyPr>
          <a:lstStyle/>
          <a:p>
            <a:r>
              <a:rPr lang="en-US" sz="1600" dirty="0"/>
              <a:t>Emily Powell</a:t>
            </a:r>
          </a:p>
          <a:p>
            <a:r>
              <a:rPr lang="en-US" sz="1600" i="1" dirty="0"/>
              <a:t>Water Markets Program Manager</a:t>
            </a:r>
          </a:p>
        </p:txBody>
      </p:sp>
      <p:pic>
        <p:nvPicPr>
          <p:cNvPr id="1030" name="Picture 6" descr="Season Martin"/>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475168" y="2706296"/>
            <a:ext cx="1571625" cy="1571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03716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7688</TotalTime>
  <Words>873</Words>
  <Application>Microsoft Office PowerPoint</Application>
  <PresentationFormat>Custom</PresentationFormat>
  <Paragraphs>80</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Davis</dc:creator>
  <cp:lastModifiedBy>CWCB</cp:lastModifiedBy>
  <cp:revision>46</cp:revision>
  <dcterms:created xsi:type="dcterms:W3CDTF">2017-08-03T22:21:26Z</dcterms:created>
  <dcterms:modified xsi:type="dcterms:W3CDTF">2017-08-24T15:02:40Z</dcterms:modified>
</cp:coreProperties>
</file>