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81" r:id="rId3"/>
    <p:sldId id="260" r:id="rId4"/>
    <p:sldId id="261" r:id="rId5"/>
    <p:sldId id="283" r:id="rId6"/>
    <p:sldId id="270" r:id="rId7"/>
    <p:sldId id="280" r:id="rId8"/>
  </p:sldIdLst>
  <p:sldSz cx="9144000" cy="5143500" type="screen16x9"/>
  <p:notesSz cx="6858000" cy="9144000"/>
  <p:embeddedFontLst>
    <p:embeddedFont>
      <p:font typeface="Roboto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2A3DC"/>
    <a:srgbClr val="4285F4"/>
    <a:srgbClr val="3BA7DE"/>
    <a:srgbClr val="083A8A"/>
    <a:srgbClr val="0E63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CC65B097-E35C-48E4-9273-2ECB7FCBFE95}">
  <a:tblStyle styleId="{CC65B097-E35C-48E4-9273-2ECB7FCBFE95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-384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5638802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79234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21296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99065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099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57618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5146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599" cy="897599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599" cy="897599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8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200"/>
            </a:lvl1pPr>
            <a:lvl2pPr lvl="1">
              <a:spcBef>
                <a:spcPts val="0"/>
              </a:spcBef>
              <a:buSzPct val="100000"/>
              <a:defRPr sz="4200"/>
            </a:lvl2pPr>
            <a:lvl3pPr lvl="2">
              <a:spcBef>
                <a:spcPts val="0"/>
              </a:spcBef>
              <a:buSzPct val="100000"/>
              <a:defRPr sz="4200"/>
            </a:lvl3pPr>
            <a:lvl4pPr lvl="3">
              <a:spcBef>
                <a:spcPts val="0"/>
              </a:spcBef>
              <a:buSzPct val="100000"/>
              <a:defRPr sz="4200"/>
            </a:lvl4pPr>
            <a:lvl5pPr lvl="4">
              <a:spcBef>
                <a:spcPts val="0"/>
              </a:spcBef>
              <a:buSzPct val="100000"/>
              <a:defRPr sz="4200"/>
            </a:lvl5pPr>
            <a:lvl6pPr lvl="5">
              <a:spcBef>
                <a:spcPts val="0"/>
              </a:spcBef>
              <a:buSzPct val="100000"/>
              <a:defRPr sz="4200"/>
            </a:lvl6pPr>
            <a:lvl7pPr lvl="6">
              <a:spcBef>
                <a:spcPts val="0"/>
              </a:spcBef>
              <a:buSzPct val="100000"/>
              <a:defRPr sz="4200"/>
            </a:lvl7pPr>
            <a:lvl8pPr lvl="7">
              <a:spcBef>
                <a:spcPts val="0"/>
              </a:spcBef>
              <a:buSzPct val="100000"/>
              <a:defRPr sz="4200"/>
            </a:lvl8pPr>
            <a:lvl9pPr lvl="8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5999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5999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899" cy="271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899" cy="271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399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599" cy="602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4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499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7" y="357800"/>
            <a:ext cx="2807999" cy="953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7999" cy="31634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4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4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6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8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4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1999" cy="44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hape 67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-48520" y="0"/>
            <a:ext cx="9192520" cy="52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>
            <a:spLocks noGrp="1"/>
          </p:cNvSpPr>
          <p:nvPr>
            <p:ph type="ctrTitle" idx="4294967295"/>
          </p:nvPr>
        </p:nvSpPr>
        <p:spPr>
          <a:xfrm>
            <a:off x="390525" y="1819275"/>
            <a:ext cx="8222100" cy="933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 b="1">
                <a:solidFill>
                  <a:srgbClr val="073763"/>
                </a:solidFill>
              </a:rPr>
              <a:t>Western Water Partnerships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subTitle" idx="4294967295"/>
          </p:nvPr>
        </p:nvSpPr>
        <p:spPr>
          <a:xfrm>
            <a:off x="390525" y="2789130"/>
            <a:ext cx="8222100" cy="4328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 i="1" dirty="0" smtClean="0">
                <a:solidFill>
                  <a:srgbClr val="073763"/>
                </a:solidFill>
              </a:rPr>
              <a:t>Helping cities and agriculture coexist</a:t>
            </a:r>
            <a:endParaRPr lang="en" b="1" i="1" dirty="0">
              <a:solidFill>
                <a:srgbClr val="073763"/>
              </a:solidFill>
            </a:endParaRPr>
          </a:p>
        </p:txBody>
      </p:sp>
      <p:cxnSp>
        <p:nvCxnSpPr>
          <p:cNvPr id="70" name="Shape 70"/>
          <p:cNvCxnSpPr/>
          <p:nvPr/>
        </p:nvCxnSpPr>
        <p:spPr>
          <a:xfrm>
            <a:off x="494850" y="2766125"/>
            <a:ext cx="5876099" cy="14999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2" name="Shape 72"/>
          <p:cNvSpPr txBox="1"/>
          <p:nvPr/>
        </p:nvSpPr>
        <p:spPr>
          <a:xfrm>
            <a:off x="231950" y="4692425"/>
            <a:ext cx="3523800" cy="37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a public benefit corporation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6993"/>
            <a:ext cx="9143998" cy="347650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15075" y="675675"/>
            <a:ext cx="8222100" cy="767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Denver Metro/Northern Colorado Population</a:t>
            </a:r>
          </a:p>
          <a:p>
            <a:pPr lvl="0">
              <a:spcBef>
                <a:spcPts val="0"/>
              </a:spcBef>
              <a:buNone/>
            </a:pPr>
            <a:r>
              <a:rPr lang="en" dirty="0"/>
              <a:t>versus Irrigated Acres</a:t>
            </a:r>
          </a:p>
        </p:txBody>
      </p:sp>
      <p:pic>
        <p:nvPicPr>
          <p:cNvPr id="96" name="Shape 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9925" y="1801000"/>
            <a:ext cx="5086000" cy="3238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6286711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26744" y="298834"/>
            <a:ext cx="8222100" cy="767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“Buy and Dry” Business as Usual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97900"/>
            <a:ext cx="9143999" cy="457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>
            <a:off x="5998425" y="3783900"/>
            <a:ext cx="2374799" cy="10008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/>
              <a:t>Municipalities buy water </a:t>
            </a:r>
            <a:r>
              <a:rPr lang="en" b="1" dirty="0" smtClean="0"/>
              <a:t>rights and dries up the farm</a:t>
            </a:r>
            <a:endParaRPr lang="en" b="1" dirty="0"/>
          </a:p>
        </p:txBody>
      </p:sp>
      <p:sp>
        <p:nvSpPr>
          <p:cNvPr id="104" name="Shape 104"/>
          <p:cNvSpPr/>
          <p:nvPr/>
        </p:nvSpPr>
        <p:spPr>
          <a:xfrm>
            <a:off x="2771875" y="2418800"/>
            <a:ext cx="3648299" cy="13158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6FA8D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1569975" y="3658400"/>
            <a:ext cx="2616600" cy="870599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/>
              <a:t>Farmers sell water </a:t>
            </a:r>
            <a:r>
              <a:rPr lang="en" b="1" dirty="0" smtClean="0"/>
              <a:t>rights to city</a:t>
            </a:r>
            <a:endParaRPr lang="en" b="1" dirty="0"/>
          </a:p>
        </p:txBody>
      </p:sp>
      <p:sp>
        <p:nvSpPr>
          <p:cNvPr id="106" name="Shape 106"/>
          <p:cNvSpPr/>
          <p:nvPr/>
        </p:nvSpPr>
        <p:spPr>
          <a:xfrm>
            <a:off x="3340937" y="2144761"/>
            <a:ext cx="2288455" cy="1247913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" sz="1600" b="1" dirty="0"/>
              <a:t>Buys land, </a:t>
            </a:r>
            <a:r>
              <a:rPr lang="en" sz="1600" b="1" dirty="0" smtClean="0"/>
              <a:t>sells </a:t>
            </a:r>
            <a:r>
              <a:rPr lang="en" sz="1600" b="1" dirty="0"/>
              <a:t>water to M&amp;I users, </a:t>
            </a:r>
            <a:r>
              <a:rPr lang="en" sz="1600" b="1" dirty="0" smtClean="0"/>
              <a:t>changes water </a:t>
            </a:r>
            <a:r>
              <a:rPr lang="en" sz="1600" b="1" dirty="0"/>
              <a:t>in </a:t>
            </a:r>
            <a:r>
              <a:rPr lang="en" sz="1600" b="1" dirty="0" smtClean="0"/>
              <a:t>court</a:t>
            </a:r>
            <a:endParaRPr lang="en" sz="1600" b="1" dirty="0"/>
          </a:p>
          <a:p>
            <a:pPr lvl="0" rtl="0">
              <a:spcBef>
                <a:spcPts val="0"/>
              </a:spcBef>
              <a:buNone/>
            </a:pPr>
            <a:endParaRPr b="1" dirty="0"/>
          </a:p>
        </p:txBody>
      </p:sp>
      <p:sp>
        <p:nvSpPr>
          <p:cNvPr id="107" name="Shape 107"/>
          <p:cNvSpPr/>
          <p:nvPr/>
        </p:nvSpPr>
        <p:spPr>
          <a:xfrm>
            <a:off x="1377025" y="3392675"/>
            <a:ext cx="1046699" cy="3288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FARMS</a:t>
            </a:r>
          </a:p>
        </p:txBody>
      </p:sp>
      <p:sp>
        <p:nvSpPr>
          <p:cNvPr id="108" name="Shape 108"/>
          <p:cNvSpPr/>
          <p:nvPr/>
        </p:nvSpPr>
        <p:spPr>
          <a:xfrm>
            <a:off x="5691850" y="3531300"/>
            <a:ext cx="1046699" cy="3288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CITIES</a:t>
            </a:r>
          </a:p>
        </p:txBody>
      </p:sp>
      <p:sp>
        <p:nvSpPr>
          <p:cNvPr id="109" name="Shape 109"/>
          <p:cNvSpPr/>
          <p:nvPr/>
        </p:nvSpPr>
        <p:spPr>
          <a:xfrm>
            <a:off x="3430650" y="1720925"/>
            <a:ext cx="1915799" cy="328800"/>
          </a:xfrm>
          <a:prstGeom prst="roundRect">
            <a:avLst>
              <a:gd name="adj" fmla="val 16667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Developer/Broker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30507" y="343425"/>
            <a:ext cx="8222100" cy="767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ATMs--A New Paradigm</a:t>
            </a:r>
            <a:endParaRPr lang="en" dirty="0"/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89662"/>
            <a:ext cx="9143999" cy="457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/>
          <p:nvPr/>
        </p:nvSpPr>
        <p:spPr>
          <a:xfrm>
            <a:off x="2771875" y="2418800"/>
            <a:ext cx="3648299" cy="13158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6FA8D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483475" y="3481575"/>
            <a:ext cx="1046699" cy="3288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FARMS</a:t>
            </a:r>
          </a:p>
        </p:txBody>
      </p:sp>
      <p:sp>
        <p:nvSpPr>
          <p:cNvPr id="118" name="Shape 118"/>
          <p:cNvSpPr/>
          <p:nvPr/>
        </p:nvSpPr>
        <p:spPr>
          <a:xfrm>
            <a:off x="5691850" y="3531300"/>
            <a:ext cx="1046699" cy="3288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CITIES</a:t>
            </a:r>
          </a:p>
        </p:txBody>
      </p:sp>
      <p:sp>
        <p:nvSpPr>
          <p:cNvPr id="119" name="Shape 119"/>
          <p:cNvSpPr/>
          <p:nvPr/>
        </p:nvSpPr>
        <p:spPr>
          <a:xfrm rot="10800000">
            <a:off x="1135750" y="2191124"/>
            <a:ext cx="2398499" cy="2116500"/>
          </a:xfrm>
          <a:prstGeom prst="bentUpArrow">
            <a:avLst>
              <a:gd name="adj1" fmla="val 25000"/>
              <a:gd name="adj2" fmla="val 30208"/>
              <a:gd name="adj3" fmla="val 25000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/>
          <p:nvPr/>
        </p:nvSpPr>
        <p:spPr>
          <a:xfrm>
            <a:off x="3523325" y="1883950"/>
            <a:ext cx="2168400" cy="1525200"/>
          </a:xfrm>
          <a:prstGeom prst="round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600" b="1" dirty="0" smtClean="0">
                <a:solidFill>
                  <a:srgbClr val="FFFFFF"/>
                </a:solidFill>
              </a:rPr>
              <a:t>Secure </a:t>
            </a:r>
            <a:r>
              <a:rPr lang="en" sz="1600" b="1" dirty="0">
                <a:solidFill>
                  <a:srgbClr val="FFFFFF"/>
                </a:solidFill>
              </a:rPr>
              <a:t>water sharing agreement between Ag and M&amp;I </a:t>
            </a:r>
            <a:r>
              <a:rPr lang="en" sz="1600" b="1" dirty="0" smtClean="0">
                <a:solidFill>
                  <a:srgbClr val="FFFFFF"/>
                </a:solidFill>
              </a:rPr>
              <a:t>users.</a:t>
            </a:r>
            <a:endParaRPr lang="en" sz="1600" b="1" dirty="0">
              <a:solidFill>
                <a:srgbClr val="FFFF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b="1" dirty="0"/>
          </a:p>
        </p:txBody>
      </p:sp>
      <p:sp>
        <p:nvSpPr>
          <p:cNvPr id="11" name="Shape 117"/>
          <p:cNvSpPr/>
          <p:nvPr/>
        </p:nvSpPr>
        <p:spPr>
          <a:xfrm>
            <a:off x="702625" y="4313973"/>
            <a:ext cx="2155637" cy="771454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en" dirty="0"/>
              <a:t>The farm uses water most years</a:t>
            </a:r>
          </a:p>
        </p:txBody>
      </p:sp>
      <p:sp>
        <p:nvSpPr>
          <p:cNvPr id="12" name="Shape 118"/>
          <p:cNvSpPr/>
          <p:nvPr/>
        </p:nvSpPr>
        <p:spPr>
          <a:xfrm>
            <a:off x="5339617" y="4460630"/>
            <a:ext cx="2389131" cy="624797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The cities use the water in dry years</a:t>
            </a:r>
            <a:endParaRPr lang="en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dirty="0"/>
              <a:t>Larimer County &amp; Broomfield Agriculture-Municipal ATM Project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Shape 173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7670" b="7670"/>
          <a:stretch/>
        </p:blipFill>
        <p:spPr>
          <a:xfrm>
            <a:off x="0" y="1685807"/>
            <a:ext cx="9144000" cy="34576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808860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50852" y="373521"/>
            <a:ext cx="2091476" cy="131196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Ag Producer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344467" y="431203"/>
            <a:ext cx="2968276" cy="123299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Local Government and/or Land Trusts</a:t>
            </a:r>
          </a:p>
        </p:txBody>
      </p:sp>
      <p:sp>
        <p:nvSpPr>
          <p:cNvPr id="7" name="Oval 6"/>
          <p:cNvSpPr/>
          <p:nvPr/>
        </p:nvSpPr>
        <p:spPr>
          <a:xfrm>
            <a:off x="1627614" y="3146802"/>
            <a:ext cx="1998402" cy="129563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Water Provider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09941" y="1777418"/>
            <a:ext cx="1491506" cy="809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Irrigated Farmland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45318" y="1465730"/>
            <a:ext cx="439381" cy="247058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076047" y="2661210"/>
            <a:ext cx="218252" cy="537224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344467" y="1499748"/>
            <a:ext cx="452024" cy="249669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975200" y="2971318"/>
            <a:ext cx="3721212" cy="16466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Funding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 Open Space Funds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Impact 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Investors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and Federal Grants and Loans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Foundations—Grants and Loans</a:t>
            </a:r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161831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510320" y="223894"/>
            <a:ext cx="8222100" cy="767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How can you help?</a:t>
            </a:r>
            <a:endParaRPr lang="en" dirty="0"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319500" y="1842875"/>
            <a:ext cx="86667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317500">
              <a:spcBef>
                <a:spcPts val="1000"/>
              </a:spcBef>
              <a:spcAft>
                <a:spcPts val="10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2A3DC"/>
                </a:solidFill>
              </a:rPr>
              <a:t>Assistance in fundraising and potentially creating an ATM Fund to allow the rapid acquisition of a farm or ranch to be used as an ATM. </a:t>
            </a:r>
          </a:p>
          <a:p>
            <a:pPr marL="457200" indent="-317500">
              <a:spcBef>
                <a:spcPts val="1000"/>
              </a:spcBef>
              <a:spcAft>
                <a:spcPts val="10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2A3DC"/>
                </a:solidFill>
              </a:rPr>
              <a:t>Spread the word! </a:t>
            </a:r>
            <a:r>
              <a:rPr lang="en-US" b="1" dirty="0" smtClean="0">
                <a:solidFill>
                  <a:srgbClr val="32A3DC"/>
                </a:solidFill>
              </a:rPr>
              <a:t> If </a:t>
            </a:r>
            <a:r>
              <a:rPr lang="en-US" b="1" dirty="0">
                <a:solidFill>
                  <a:srgbClr val="32A3DC"/>
                </a:solidFill>
              </a:rPr>
              <a:t>you know of someone (farmer, rancher, municipality or land conservation community) interested in exploring ATMs, please send have them contact Western Water Partnerships.</a:t>
            </a:r>
            <a:endParaRPr lang="en" b="1" dirty="0">
              <a:solidFill>
                <a:srgbClr val="32A3D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474163"/>
            <a:ext cx="2155134" cy="6693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04542" y="4622412"/>
            <a:ext cx="4150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32A3DC"/>
                </a:solidFill>
              </a:rPr>
              <a:t>todd.doherty@westernwaterpartnerships.com</a:t>
            </a:r>
          </a:p>
          <a:p>
            <a:r>
              <a:rPr lang="en-US" sz="1100" b="1" dirty="0" smtClean="0">
                <a:solidFill>
                  <a:srgbClr val="32A3DC"/>
                </a:solidFill>
              </a:rPr>
              <a:t>303.518.4741</a:t>
            </a:r>
            <a:endParaRPr lang="en-US" sz="1100" b="1" dirty="0">
              <a:solidFill>
                <a:srgbClr val="32A3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94325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156</Words>
  <Application>Microsoft Office PowerPoint</Application>
  <PresentationFormat>On-screen Show (16:9)</PresentationFormat>
  <Paragraphs>34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Roboto</vt:lpstr>
      <vt:lpstr>Wingdings</vt:lpstr>
      <vt:lpstr>material</vt:lpstr>
      <vt:lpstr>Western Water Partnerships</vt:lpstr>
      <vt:lpstr>Denver Metro/Northern Colorado Population versus Irrigated Acres</vt:lpstr>
      <vt:lpstr>“Buy and Dry” Business as Usual</vt:lpstr>
      <vt:lpstr>ATMs--A New Paradigm</vt:lpstr>
      <vt:lpstr>Larimer County &amp; Broomfield Agriculture-Municipal ATM Project</vt:lpstr>
      <vt:lpstr>Slide 6</vt:lpstr>
      <vt:lpstr>How can you help?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Water Partnerships</dc:title>
  <dc:creator>Todd Doherty</dc:creator>
  <cp:lastModifiedBy>CWCB</cp:lastModifiedBy>
  <cp:revision>40</cp:revision>
  <dcterms:modified xsi:type="dcterms:W3CDTF">2017-08-24T15:02:00Z</dcterms:modified>
</cp:coreProperties>
</file>