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5" r:id="rId2"/>
    <p:sldId id="268" r:id="rId3"/>
    <p:sldId id="261" r:id="rId4"/>
    <p:sldId id="266" r:id="rId5"/>
    <p:sldId id="262" r:id="rId6"/>
    <p:sldId id="256" r:id="rId7"/>
    <p:sldId id="267" r:id="rId8"/>
    <p:sldId id="257" r:id="rId9"/>
    <p:sldId id="272" r:id="rId10"/>
    <p:sldId id="275" r:id="rId11"/>
    <p:sldId id="264" r:id="rId12"/>
    <p:sldId id="271" r:id="rId13"/>
    <p:sldId id="270" r:id="rId14"/>
    <p:sldId id="259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1" autoAdjust="0"/>
    <p:restoredTop sz="86010" autoAdjust="0"/>
  </p:normalViewPr>
  <p:slideViewPr>
    <p:cSldViewPr snapToGrid="0" snapToObjects="1">
      <p:cViewPr>
        <p:scale>
          <a:sx n="90" d="100"/>
          <a:sy n="90" d="100"/>
        </p:scale>
        <p:origin x="-2244" y="-4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42B20D-BB7F-D440-A9F0-ECFF0554BBCA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BA16B-99DF-1148-912C-8ABB340F03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04641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661222-CFE0-4940-B5D1-6B9E8464DB00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E8BAC0-6E66-3C47-B52E-215F80E98C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580851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8BAC0-6E66-3C47-B52E-215F80E98CA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1299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Number of beers in the room right now – we’re bringing a</a:t>
            </a:r>
            <a:r>
              <a:rPr lang="en-US" baseline="0" dirty="0" smtClean="0"/>
              <a:t> half </a:t>
            </a:r>
            <a:r>
              <a:rPr lang="en-US" baseline="0" dirty="0" err="1" smtClean="0"/>
              <a:t>bbl</a:t>
            </a:r>
            <a:r>
              <a:rPr lang="en-US" baseline="0" dirty="0" smtClean="0"/>
              <a:t> – but this represents 3.5 </a:t>
            </a:r>
            <a:r>
              <a:rPr lang="en-US" baseline="0" dirty="0" err="1" smtClean="0"/>
              <a:t>bbls</a:t>
            </a:r>
            <a:r>
              <a:rPr lang="en-US" baseline="0" dirty="0" smtClean="0"/>
              <a:t> which is how much – 108 gallons = what?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Anyone doing this in the food industry?  Doesn’t seem like it.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 TO GET LOGO IN FOOTER?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8BAC0-6E66-3C47-B52E-215F80E98CA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1856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is economic</a:t>
            </a:r>
            <a:r>
              <a:rPr lang="en-US" baseline="0" dirty="0" smtClean="0"/>
              <a:t> impact of craft brewing industry in CO and in US?  </a:t>
            </a:r>
          </a:p>
          <a:p>
            <a:r>
              <a:rPr lang="en-US" baseline="0" dirty="0" smtClean="0"/>
              <a:t>How much water do we use?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 is H&amp;D, and why are we concerned about water use?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8BAC0-6E66-3C47-B52E-215F80E98CA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318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Look at beer in hand.</a:t>
            </a:r>
          </a:p>
          <a:p>
            <a:r>
              <a:rPr lang="en-US" dirty="0" smtClean="0"/>
              <a:t>ADD CLOCK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8BAC0-6E66-3C47-B52E-215F80E98CA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8236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PIC OF CIP BALL, PIC OF TAPROOM GLASSES</a:t>
            </a:r>
          </a:p>
          <a:p>
            <a:endParaRPr lang="en-US" dirty="0" smtClean="0"/>
          </a:p>
          <a:p>
            <a:r>
              <a:rPr lang="en-US" dirty="0" smtClean="0"/>
              <a:t>What is our use now?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8BAC0-6E66-3C47-B52E-215F80E98CA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8144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# OF</a:t>
            </a:r>
            <a:r>
              <a:rPr lang="en-US" baseline="0" dirty="0" smtClean="0"/>
              <a:t> SMALLER BREWERIES UNDER 50,000 BBLS VS. LARGE IN US</a:t>
            </a:r>
          </a:p>
          <a:p>
            <a:endParaRPr lang="en-US" baseline="0" dirty="0" smtClean="0"/>
          </a:p>
          <a:p>
            <a:r>
              <a:rPr lang="en-US" dirty="0" smtClean="0"/>
              <a:t>Extrapolate to breweries in CO – sizes</a:t>
            </a:r>
          </a:p>
          <a:p>
            <a:endParaRPr lang="en-US" dirty="0" smtClean="0"/>
          </a:p>
          <a:p>
            <a:r>
              <a:rPr lang="en-US" dirty="0" smtClean="0"/>
              <a:t>What is this at scale?</a:t>
            </a:r>
            <a:r>
              <a:rPr lang="en-US" baseline="0" dirty="0" smtClean="0"/>
              <a:t>  - if we can trim this, show the difference between how much water we’re using as a fraction of the beer industry (compare to AB use in </a:t>
            </a:r>
            <a:r>
              <a:rPr lang="en-US" baseline="0" dirty="0" err="1" smtClean="0"/>
              <a:t>FoCo</a:t>
            </a:r>
            <a:r>
              <a:rPr lang="en-US" baseline="0" dirty="0" smtClean="0"/>
              <a:t>).  Size of the market.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Let’s say ON AVERAGE (being generous) that breweries use 7:1.  * 350  15% reduction would be down just over 1 gal per gal of beer produced.  Potential water savings of 1.5m </a:t>
            </a:r>
            <a:r>
              <a:rPr lang="en-US" baseline="0" dirty="0" err="1" smtClean="0"/>
              <a:t>bbls</a:t>
            </a:r>
            <a:r>
              <a:rPr lang="en-US" baseline="0" dirty="0" smtClean="0"/>
              <a:t> of water = 46.5m gals of water/year.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8BAC0-6E66-3C47-B52E-215F80E98CA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04198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Single meter vs. shared meter (6/21), even if have single meter, brewery vs. taproom vs. landscape, let alone drilling down to individual processes.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8BAC0-6E66-3C47-B52E-215F80E98CA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5566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ANDREW’S NAME AND TITLE</a:t>
            </a:r>
            <a:r>
              <a:rPr lang="en-US" baseline="0" dirty="0" smtClean="0"/>
              <a:t>.  Industry problem.</a:t>
            </a:r>
          </a:p>
          <a:p>
            <a:endParaRPr lang="en-US" dirty="0" smtClean="0"/>
          </a:p>
          <a:p>
            <a:r>
              <a:rPr lang="en-US" dirty="0" smtClean="0"/>
              <a:t>Because it’ll help us understand where we are using and where we are losing water.  Watch for unexplained variations and detect leaks or </a:t>
            </a:r>
            <a:r>
              <a:rPr lang="en-US" dirty="0" err="1" smtClean="0"/>
              <a:t>inefficience</a:t>
            </a:r>
            <a:r>
              <a:rPr lang="en-US" dirty="0" smtClean="0"/>
              <a:t> in operations. 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Obviously once we can measure this, we can start making changes – and any small change – demonstrate how this 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8BAC0-6E66-3C47-B52E-215F80E98CA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8897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GOOD CORPORATE</a:t>
            </a:r>
            <a:r>
              <a:rPr lang="en-US" baseline="0" dirty="0" smtClean="0"/>
              <a:t> CITIZENS – generally true across the craft industry (</a:t>
            </a:r>
            <a:r>
              <a:rPr lang="en-US" dirty="0" smtClean="0"/>
              <a:t>In May</a:t>
            </a:r>
            <a:r>
              <a:rPr lang="en-US" baseline="0" dirty="0" smtClean="0"/>
              <a:t> we spent $1000 on electricity, $1000 on yeast, $13,500 on grain, who knows how much on hops, and $125 on water.)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OUR CUSTOMERS WANT US TO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$$</a:t>
            </a:r>
          </a:p>
          <a:p>
            <a:endParaRPr lang="en-US" dirty="0" smtClean="0"/>
          </a:p>
          <a:p>
            <a:r>
              <a:rPr lang="en-US" dirty="0" smtClean="0"/>
              <a:t>Currently no $ incentive to breweries to do this, so must be low-cost and must appeal to our altruistic desire to lessen impact on environment.  But time is coming (with development &amp; climate) when water for biz is likely to be $$$ -- so develop this now and you’ll be poised to sell when those hikes happen.  </a:t>
            </a:r>
          </a:p>
          <a:p>
            <a:r>
              <a:rPr lang="en-US" dirty="0" smtClean="0"/>
              <a:t>Breweries not currently eligible for many rebate programs because cannot measure impact.</a:t>
            </a:r>
          </a:p>
          <a:p>
            <a:endParaRPr lang="en-US" dirty="0" smtClean="0"/>
          </a:p>
          <a:p>
            <a:r>
              <a:rPr lang="en-US" dirty="0" smtClean="0"/>
              <a:t>Water cost to biz is bound to go up.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8BAC0-6E66-3C47-B52E-215F80E98CA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9118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Ask:  some way to measure our water use in processes.  </a:t>
            </a:r>
          </a:p>
          <a:p>
            <a:r>
              <a:rPr lang="en-US" dirty="0" smtClean="0"/>
              <a:t>(Suggestion: external to pipe flow meters?)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Current cost of in-line flow meters is extravagant ($1900 + ~$375 installation per meter for our sized pipes – 2”),</a:t>
            </a:r>
            <a:r>
              <a:rPr lang="en-US" baseline="0" dirty="0" smtClean="0"/>
              <a:t> disrupts production, permanent (some </a:t>
            </a:r>
            <a:r>
              <a:rPr lang="en-US" baseline="0" dirty="0" err="1" smtClean="0"/>
              <a:t>brewhouses</a:t>
            </a:r>
            <a:r>
              <a:rPr lang="en-US" baseline="0" dirty="0" smtClean="0"/>
              <a:t> don’t have space for them).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External (ultrasonic) meters cost $5000 and up. And </a:t>
            </a:r>
            <a:r>
              <a:rPr lang="en-US" dirty="0" smtClean="0"/>
              <a:t>can’t measure water as pure as ours unless we add chunks, gas, or ripples.  Notoriously inaccurate.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r>
              <a:rPr lang="en-US" dirty="0" smtClean="0"/>
              <a:t>Breweries should buy 1-3 of them, that’s it.  Portable to measure different processes.</a:t>
            </a:r>
          </a:p>
          <a:p>
            <a:r>
              <a:rPr lang="en-US" dirty="0" smtClean="0"/>
              <a:t>Need bubbles or eddies in flow (can we create these reliably?)</a:t>
            </a:r>
          </a:p>
          <a:p>
            <a:endParaRPr lang="en-US" dirty="0" smtClean="0"/>
          </a:p>
          <a:p>
            <a:r>
              <a:rPr lang="en-US" dirty="0" smtClean="0"/>
              <a:t>Problems:</a:t>
            </a:r>
          </a:p>
          <a:p>
            <a:r>
              <a:rPr lang="en-US" dirty="0" smtClean="0"/>
              <a:t>Must measure water, not just chunky stuff or gasses</a:t>
            </a:r>
          </a:p>
          <a:p>
            <a:r>
              <a:rPr lang="en-US" dirty="0" smtClean="0"/>
              <a:t>Would help if can clamp on hot pipes (up to 215°F or so)</a:t>
            </a:r>
          </a:p>
          <a:p>
            <a:r>
              <a:rPr lang="en-US" dirty="0" smtClean="0"/>
              <a:t>Would help if easily moved to different sites.</a:t>
            </a:r>
          </a:p>
          <a:p>
            <a:r>
              <a:rPr lang="en-US" dirty="0" smtClean="0"/>
              <a:t>Needs to be inexpensive!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8BAC0-6E66-3C47-B52E-215F80E98CA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25233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Slide that pulls together</a:t>
            </a:r>
            <a:r>
              <a:rPr lang="en-US" baseline="0" dirty="0" smtClean="0"/>
              <a:t> how many breweries.  We would buy 10, some would buy 0.  Average 1-3, multiply by # of breweries in CO, US, give $ figure</a:t>
            </a:r>
          </a:p>
          <a:p>
            <a:r>
              <a:rPr lang="en-US" baseline="0" dirty="0" smtClean="0"/>
              <a:t>Also international if you want to travel!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 say 1000 in CO breweries to start.  At $200, $200,000.  With current water prices, would take a brewery our size 11 months to pay one off.</a:t>
            </a:r>
          </a:p>
          <a:p>
            <a:endParaRPr lang="en-US" dirty="0" smtClean="0"/>
          </a:p>
          <a:p>
            <a:r>
              <a:rPr lang="en-US" dirty="0" smtClean="0"/>
              <a:t>We’d like to buy 7</a:t>
            </a:r>
            <a:r>
              <a:rPr lang="en-US" baseline="0" dirty="0" smtClean="0"/>
              <a:t> </a:t>
            </a:r>
            <a:r>
              <a:rPr lang="en-US" dirty="0" smtClean="0"/>
              <a:t>(so make ‘</a:t>
            </a:r>
            <a:r>
              <a:rPr lang="en-US" dirty="0" err="1" smtClean="0"/>
              <a:t>em</a:t>
            </a:r>
            <a:r>
              <a:rPr lang="en-US" dirty="0" smtClean="0"/>
              <a:t> inexpensive,</a:t>
            </a:r>
            <a:r>
              <a:rPr lang="en-US" baseline="0" dirty="0" smtClean="0"/>
              <a:t> but not cheap, please).  </a:t>
            </a:r>
            <a:endParaRPr lang="en-US" dirty="0" smtClean="0"/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Get yourself poised for when water is more $ for biz.  When it does, we’ll be willing to pay quite a lot more.</a:t>
            </a:r>
            <a:endParaRPr lang="en-US" dirty="0" smtClean="0"/>
          </a:p>
          <a:p>
            <a:endParaRPr lang="en-US" baseline="0" dirty="0" smtClean="0"/>
          </a:p>
          <a:p>
            <a:r>
              <a:rPr lang="en-US" baseline="0" dirty="0" err="1" smtClean="0"/>
              <a:t>Angel.co</a:t>
            </a:r>
            <a:r>
              <a:rPr lang="en-US" baseline="0" dirty="0" smtClean="0"/>
              <a:t>/water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8BAC0-6E66-3C47-B52E-215F80E98CA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87157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*3</a:t>
            </a:r>
            <a:r>
              <a:rPr lang="en-US" baseline="0" dirty="0" smtClean="0"/>
              <a:t> is almost 16,000, @$200 each = $3,180,000.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8BAC0-6E66-3C47-B52E-215F80E98CA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16730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Other industries:  small scale farms, distilling, coffee roasters, </a:t>
            </a:r>
            <a:r>
              <a:rPr lang="en-US" dirty="0" err="1" smtClean="0"/>
              <a:t>cheesmakers</a:t>
            </a:r>
            <a:r>
              <a:rPr lang="en-US" dirty="0" smtClean="0"/>
              <a:t>,, residential applications, off-the-grid homes,</a:t>
            </a:r>
            <a:r>
              <a:rPr lang="en-US" baseline="0" dirty="0" smtClean="0"/>
              <a:t> municipalities.</a:t>
            </a:r>
            <a:endParaRPr lang="en-US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8BAC0-6E66-3C47-B52E-215F80E98CA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95093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HOW</a:t>
            </a:r>
            <a:r>
              <a:rPr lang="en-US" baseline="0" dirty="0" smtClean="0"/>
              <a:t> MANY GALLONS OF WATER PER PERSON SAVED?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Any savings/</a:t>
            </a:r>
            <a:r>
              <a:rPr lang="en-US" dirty="0" err="1" smtClean="0"/>
              <a:t>bbl</a:t>
            </a:r>
            <a:r>
              <a:rPr lang="en-US" baseline="0" dirty="0" smtClean="0"/>
              <a:t> – multiply by 1.5m.  Matt estimates 15% savings. 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our case, this would be 9300 gallons of water a year.  But for all the breweries in CO, it would mean saving 6,975,000 gallons of water a year.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r>
              <a:rPr lang="en-US" dirty="0" smtClean="0"/>
              <a:t>BRING CONNECTOR</a:t>
            </a:r>
            <a:r>
              <a:rPr lang="en-US" baseline="0" dirty="0" smtClean="0"/>
              <a:t> AND RED FLEX PIPE.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8BAC0-6E66-3C47-B52E-215F80E98CA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14314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Andrew Cole with the CO </a:t>
            </a:r>
            <a:r>
              <a:rPr lang="en-US" dirty="0" err="1" smtClean="0"/>
              <a:t>Dept</a:t>
            </a:r>
            <a:r>
              <a:rPr lang="en-US" dirty="0" smtClean="0"/>
              <a:t> of State’s Business Intelligence Center</a:t>
            </a:r>
            <a:r>
              <a:rPr lang="en-US" baseline="0" dirty="0" smtClean="0"/>
              <a:t> </a:t>
            </a:r>
            <a:r>
              <a:rPr lang="en-US" dirty="0" smtClean="0"/>
              <a:t>Go Code CO</a:t>
            </a:r>
          </a:p>
          <a:p>
            <a:r>
              <a:rPr lang="en-US" dirty="0" smtClean="0"/>
              <a:t>Nina Sharma, with</a:t>
            </a:r>
            <a:r>
              <a:rPr lang="en-US" baseline="0" dirty="0" smtClean="0"/>
              <a:t> Project X-ITE at University of Denver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8BAC0-6E66-3C47-B52E-215F80E98CA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8464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6D398-D415-A340-91E0-C1C448094483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Horse &amp; Dragon Brewing Company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68E28-00FF-6946-AA20-B67EA78CD9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807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B7B62-0AF7-BC49-897C-BF501AC5A073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Horse &amp; Dragon Brewing Company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68E28-00FF-6946-AA20-B67EA78CD9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4727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6CDEF-07AA-224D-993E-E8330C89A4BC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Horse &amp; Dragon Brewing Company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68E28-00FF-6946-AA20-B67EA78CD9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5374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9014C-896E-4249-B276-3E57C2770B4B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Horse &amp; Dragon Brewing Company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68E28-00FF-6946-AA20-B67EA78CD9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9580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0E13E-07C9-6C41-BED1-BE75BBCF398D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Horse &amp; Dragon Brewing Company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68E28-00FF-6946-AA20-B67EA78CD9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3411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65CD0-ED79-924C-BE26-AB2C7E54D785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Horse &amp; Dragon Brewing Company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68E28-00FF-6946-AA20-B67EA78CD9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086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3715F-9B82-724C-8852-7B334529B719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Horse &amp; Dragon Brewing Company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68E28-00FF-6946-AA20-B67EA78CD9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5131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5B691-C79D-B148-85B5-73215D914907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Horse &amp; Dragon Brewing Company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68E28-00FF-6946-AA20-B67EA78CD9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6560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5A41-2A71-4347-BCBB-A4BA154C9589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Horse &amp; Dragon Brewing Company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68E28-00FF-6946-AA20-B67EA78CD9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2736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F800-8BBB-314E-A396-F7C6883CBED8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Horse &amp; Dragon Brewing Company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68E28-00FF-6946-AA20-B67EA78CD9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8268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BF0D2-87B6-034C-95C9-86005C17EFA4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Horse &amp; Dragon Brewing Company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68E28-00FF-6946-AA20-B67EA78CD9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3470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70910-AF99-0444-A6CA-C1F151F75CD7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Horse &amp; Dragon Brewing Company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68E28-00FF-6946-AA20-B67EA78CD9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5585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jpeg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18.emf"/><Relationship Id="rId7" Type="http://schemas.microsoft.com/office/2007/relationships/hdphoto" Target="../media/hdphoto4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3.wdp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eg"/><Relationship Id="rId7" Type="http://schemas.openxmlformats.org/officeDocument/2006/relationships/image" Target="../media/image30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image" Target="../media/image27.emf"/><Relationship Id="rId9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nal-logo-color-r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Horse </a:t>
            </a:r>
            <a:r>
              <a:rPr lang="en-US" dirty="0" smtClean="0">
                <a:latin typeface="Adobe Caslon Pro Bold Italic"/>
                <a:cs typeface="Adobe Caslon Pro Bold Italic"/>
              </a:rPr>
              <a:t>&amp;</a:t>
            </a:r>
            <a:r>
              <a:rPr lang="en-US" dirty="0" smtClean="0"/>
              <a:t> Dragon Brewing Company </a:t>
            </a:r>
            <a:endParaRPr lang="en-US" dirty="0"/>
          </a:p>
        </p:txBody>
      </p:sp>
      <p:pic>
        <p:nvPicPr>
          <p:cNvPr id="6" name="Picture 5" descr="final-logo-color-r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138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9904" y="2921454"/>
            <a:ext cx="761572" cy="77292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800" dirty="0" smtClean="0"/>
              <a:t>=</a:t>
            </a:r>
          </a:p>
          <a:p>
            <a:pPr algn="ctr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Horse </a:t>
            </a:r>
            <a:r>
              <a:rPr lang="en-US" dirty="0" smtClean="0">
                <a:latin typeface="Adobe Caslon Pro Bold Italic"/>
                <a:cs typeface="Adobe Caslon Pro Bold Italic"/>
              </a:rPr>
              <a:t>&amp;</a:t>
            </a:r>
            <a:r>
              <a:rPr lang="en-US" dirty="0" smtClean="0"/>
              <a:t> Dragon Brewing Company </a:t>
            </a:r>
            <a:endParaRPr lang="en-US" dirty="0"/>
          </a:p>
        </p:txBody>
      </p:sp>
      <p:pic>
        <p:nvPicPr>
          <p:cNvPr id="5" name="Picture 4" descr="IMG_5007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5400000">
            <a:off x="1076358" y="1923590"/>
            <a:ext cx="3477392" cy="2734513"/>
          </a:xfrm>
          <a:prstGeom prst="rect">
            <a:avLst/>
          </a:prstGeom>
        </p:spPr>
      </p:pic>
      <p:pic>
        <p:nvPicPr>
          <p:cNvPr id="6" name="Picture 5" descr="IMG_5008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5400000">
            <a:off x="5076500" y="1900499"/>
            <a:ext cx="3390824" cy="269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81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17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76931" y="475614"/>
            <a:ext cx="1658489" cy="3245973"/>
          </a:xfrm>
          <a:prstGeom prst="rect">
            <a:avLst/>
          </a:prstGeom>
        </p:spPr>
      </p:pic>
      <p:pic>
        <p:nvPicPr>
          <p:cNvPr id="5" name="Picture 4" descr="DSC_0118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716" y="475614"/>
            <a:ext cx="1501263" cy="3245973"/>
          </a:xfrm>
          <a:prstGeom prst="rect">
            <a:avLst/>
          </a:prstGeom>
        </p:spPr>
      </p:pic>
      <p:pic>
        <p:nvPicPr>
          <p:cNvPr id="12" name="Picture 11" descr="DSC_0118 (1).jp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43404" y="475614"/>
            <a:ext cx="4438326" cy="2954261"/>
          </a:xfrm>
          <a:prstGeom prst="rect">
            <a:avLst/>
          </a:prstGeom>
        </p:spPr>
      </p:pic>
      <p:pic>
        <p:nvPicPr>
          <p:cNvPr id="13" name="Picture 12" descr="DSC_0117 (1).jpg"/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28766" y="3878401"/>
            <a:ext cx="3722740" cy="2477949"/>
          </a:xfrm>
          <a:prstGeom prst="rect">
            <a:avLst/>
          </a:prstGeom>
        </p:spPr>
      </p:pic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Horse </a:t>
            </a:r>
            <a:r>
              <a:rPr lang="en-US" dirty="0" smtClean="0">
                <a:latin typeface="Adobe Caslon Pro Bold Italic"/>
                <a:cs typeface="Adobe Caslon Pro Bold Italic"/>
              </a:rPr>
              <a:t>&amp;</a:t>
            </a:r>
            <a:r>
              <a:rPr lang="en-US" dirty="0" smtClean="0"/>
              <a:t> Dragon Brewing Company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067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eer &amp; hop bin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4632" y="151629"/>
            <a:ext cx="4125479" cy="6204721"/>
          </a:xfrm>
          <a:prstGeom prst="rect">
            <a:avLst/>
          </a:prstGeom>
        </p:spPr>
      </p:pic>
      <p:pic>
        <p:nvPicPr>
          <p:cNvPr id="7" name="Picture 6" descr="heart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644224" y="2043978"/>
            <a:ext cx="3119459" cy="2992652"/>
          </a:xfrm>
          <a:prstGeom prst="rect">
            <a:avLst/>
          </a:prstGeom>
        </p:spPr>
      </p:pic>
      <p:pic>
        <p:nvPicPr>
          <p:cNvPr id="10" name="Picture 9" descr="malt_and_hop-2400px.pn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7468200">
            <a:off x="7463929" y="246978"/>
            <a:ext cx="988185" cy="1234880"/>
          </a:xfrm>
          <a:prstGeom prst="rect">
            <a:avLst/>
          </a:prstGeom>
        </p:spPr>
      </p:pic>
      <p:pic>
        <p:nvPicPr>
          <p:cNvPr id="11" name="Picture 10" descr="malt_and_hop-2400px.pn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5105"/>
          <a:stretch/>
        </p:blipFill>
        <p:spPr>
          <a:xfrm>
            <a:off x="6044501" y="246977"/>
            <a:ext cx="1076254" cy="952622"/>
          </a:xfrm>
          <a:prstGeom prst="rect">
            <a:avLst/>
          </a:prstGeom>
        </p:spPr>
      </p:pic>
      <p:pic>
        <p:nvPicPr>
          <p:cNvPr id="12" name="Picture 11" descr="yeast.pdf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660688" y="1199599"/>
            <a:ext cx="920133" cy="65769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815649" y="2043978"/>
            <a:ext cx="11761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/>
              <a:t>=</a:t>
            </a:r>
            <a:endParaRPr lang="en-US" sz="8800" b="1" dirty="0"/>
          </a:p>
        </p:txBody>
      </p:sp>
      <p:pic>
        <p:nvPicPr>
          <p:cNvPr id="6" name="Picture 5" descr="water drop 2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80127" y="438303"/>
            <a:ext cx="4463873" cy="6419697"/>
          </a:xfrm>
          <a:prstGeom prst="rect">
            <a:avLst/>
          </a:prstGeom>
        </p:spPr>
      </p:pic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Horse </a:t>
            </a:r>
            <a:r>
              <a:rPr lang="en-US" dirty="0" smtClean="0">
                <a:latin typeface="Adobe Caslon Pro Bold Italic"/>
                <a:cs typeface="Adobe Caslon Pro Bold Italic"/>
              </a:rPr>
              <a:t>&amp;</a:t>
            </a:r>
            <a:r>
              <a:rPr lang="en-US" dirty="0" smtClean="0"/>
              <a:t> Dragon Brewing Company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090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20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7359" y="239918"/>
            <a:ext cx="2985249" cy="3399572"/>
          </a:xfrm>
          <a:prstGeom prst="rect">
            <a:avLst/>
          </a:prstGeom>
        </p:spPr>
      </p:pic>
      <p:pic>
        <p:nvPicPr>
          <p:cNvPr id="5" name="Picture 4" descr="DSC_0124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84384" y="3802715"/>
            <a:ext cx="3836447" cy="2553635"/>
          </a:xfrm>
          <a:prstGeom prst="rect">
            <a:avLst/>
          </a:prstGeom>
        </p:spPr>
      </p:pic>
      <p:pic>
        <p:nvPicPr>
          <p:cNvPr id="6" name="Picture 5" descr="DSC_0132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39783" y="2728143"/>
            <a:ext cx="2521680" cy="3788439"/>
          </a:xfrm>
          <a:prstGeom prst="rect">
            <a:avLst/>
          </a:prstGeom>
        </p:spPr>
      </p:pic>
      <p:pic>
        <p:nvPicPr>
          <p:cNvPr id="8" name="Picture 7" descr="DSC_0121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73620" y="392087"/>
            <a:ext cx="3214303" cy="2134498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Horse </a:t>
            </a:r>
            <a:r>
              <a:rPr lang="en-US" dirty="0" smtClean="0">
                <a:latin typeface="Adobe Caslon Pro Bold Italic"/>
                <a:cs typeface="Adobe Caslon Pro Bold Italic"/>
              </a:rPr>
              <a:t>&amp;</a:t>
            </a:r>
            <a:r>
              <a:rPr lang="en-US" dirty="0" smtClean="0"/>
              <a:t> Dragon Brewing Company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3576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015307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/>
              <a:t>7:1</a:t>
            </a:r>
            <a:endParaRPr lang="en-US" sz="96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13636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/>
              <a:t>3.7 gal : 1 gal</a:t>
            </a:r>
            <a:endParaRPr lang="en-US" sz="9600" dirty="0"/>
          </a:p>
        </p:txBody>
      </p:sp>
      <p:sp>
        <p:nvSpPr>
          <p:cNvPr id="7" name="Up Arrow 6"/>
          <p:cNvSpPr/>
          <p:nvPr/>
        </p:nvSpPr>
        <p:spPr>
          <a:xfrm>
            <a:off x="5693175" y="2127162"/>
            <a:ext cx="2156348" cy="255457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Horse</a:t>
            </a:r>
            <a:r>
              <a:rPr lang="en-US" dirty="0" smtClean="0">
                <a:latin typeface="Adobe Caslon Pro Bold Italic"/>
                <a:cs typeface="Adobe Caslon Pro Bold Italic"/>
              </a:rPr>
              <a:t> &amp; </a:t>
            </a:r>
            <a:r>
              <a:rPr lang="en-US" dirty="0" smtClean="0"/>
              <a:t>Dragon Brewing Company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4560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13091" y="381386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Craft Breweries in </a:t>
            </a:r>
            <a:r>
              <a:rPr lang="en-US" dirty="0" err="1" smtClean="0"/>
              <a:t>FoCo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16053" y="1904143"/>
            <a:ext cx="319519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21</a:t>
            </a:r>
            <a:endParaRPr lang="en-US" sz="1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48420" y="1893363"/>
            <a:ext cx="319519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en-US" sz="1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31964" y="1918955"/>
            <a:ext cx="319519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en-US" sz="1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Horse </a:t>
            </a:r>
            <a:r>
              <a:rPr lang="en-US" dirty="0" smtClean="0">
                <a:latin typeface="Adobe Caslon Pro Bold Italic"/>
                <a:cs typeface="Adobe Caslon Pro Bold Italic"/>
              </a:rPr>
              <a:t>&amp;</a:t>
            </a:r>
            <a:r>
              <a:rPr lang="en-US" dirty="0" smtClean="0"/>
              <a:t> Dragon Brewing Company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91167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96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You can’t change what you don’t measure. </a:t>
            </a:r>
            <a:br>
              <a:rPr lang="en-US" sz="96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96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-- Andrew Cole</a:t>
            </a:r>
            <a:endParaRPr lang="en-US" sz="96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4581818"/>
            <a:ext cx="8473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Horse </a:t>
            </a:r>
            <a:r>
              <a:rPr lang="en-US" dirty="0" smtClean="0">
                <a:latin typeface="Adobe Caslon Pro Bold Italic"/>
                <a:cs typeface="Adobe Caslon Pro Bold Italic"/>
              </a:rPr>
              <a:t>&amp;</a:t>
            </a:r>
            <a:r>
              <a:rPr lang="en-US" dirty="0" smtClean="0"/>
              <a:t> Dragon Brewing Company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5067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easuring cup wate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62837" y="262025"/>
            <a:ext cx="2176055" cy="1796952"/>
          </a:xfrm>
          <a:prstGeom prst="rect">
            <a:avLst/>
          </a:prstGeom>
        </p:spPr>
      </p:pic>
      <p:pic>
        <p:nvPicPr>
          <p:cNvPr id="5" name="Picture 4" descr="Logo-r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682965" y="2522560"/>
            <a:ext cx="2429190" cy="2410786"/>
          </a:xfrm>
          <a:prstGeom prst="rect">
            <a:avLst/>
          </a:prstGeom>
        </p:spPr>
      </p:pic>
      <p:pic>
        <p:nvPicPr>
          <p:cNvPr id="6" name="Picture 5" descr="halo png.png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51349" y="2454639"/>
            <a:ext cx="2515670" cy="10125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56076" y="1351091"/>
            <a:ext cx="7087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Why </a:t>
            </a:r>
            <a:r>
              <a:rPr lang="en-US" sz="4000" dirty="0" smtClean="0"/>
              <a:t>do we </a:t>
            </a:r>
            <a:r>
              <a:rPr lang="en-US" sz="4000" dirty="0"/>
              <a:t>want to </a:t>
            </a:r>
            <a:r>
              <a:rPr lang="en-US" sz="4000" dirty="0" smtClean="0"/>
              <a:t>measure?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826462" y="2801652"/>
            <a:ext cx="6248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1.</a:t>
            </a:r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3908791" y="5229308"/>
            <a:ext cx="6248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3</a:t>
            </a:r>
            <a:r>
              <a:rPr lang="en-US" sz="4400" dirty="0" smtClean="0"/>
              <a:t>.</a:t>
            </a:r>
            <a:endParaRPr lang="en-US" sz="4400" dirty="0"/>
          </a:p>
        </p:txBody>
      </p:sp>
      <p:sp>
        <p:nvSpPr>
          <p:cNvPr id="10" name="TextBox 9"/>
          <p:cNvSpPr txBox="1"/>
          <p:nvPr/>
        </p:nvSpPr>
        <p:spPr>
          <a:xfrm>
            <a:off x="5769950" y="2697755"/>
            <a:ext cx="6248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2</a:t>
            </a:r>
            <a:r>
              <a:rPr lang="en-US" sz="4400" dirty="0" smtClean="0"/>
              <a:t>.</a:t>
            </a:r>
            <a:endParaRPr lang="en-US" sz="4400" dirty="0"/>
          </a:p>
        </p:txBody>
      </p:sp>
      <p:sp>
        <p:nvSpPr>
          <p:cNvPr id="11" name="Rectangle 10"/>
          <p:cNvSpPr/>
          <p:nvPr/>
        </p:nvSpPr>
        <p:spPr>
          <a:xfrm>
            <a:off x="4680792" y="5229308"/>
            <a:ext cx="5356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$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Picture 11" descr="cheering stick woman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91541" y="2454639"/>
            <a:ext cx="1836779" cy="1887101"/>
          </a:xfrm>
          <a:prstGeom prst="rect">
            <a:avLst/>
          </a:prstGeom>
        </p:spPr>
      </p:pic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Horse </a:t>
            </a:r>
            <a:r>
              <a:rPr lang="en-US" dirty="0" smtClean="0">
                <a:latin typeface="Adobe Caslon Pro Bold Italic"/>
                <a:cs typeface="Adobe Caslon Pro Bold Italic"/>
              </a:rPr>
              <a:t>&amp;</a:t>
            </a:r>
            <a:r>
              <a:rPr lang="en-US" dirty="0" smtClean="0"/>
              <a:t> Dragon Brewing Company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09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1934"/>
            <a:ext cx="8229600" cy="1143000"/>
          </a:xfrm>
        </p:spPr>
        <p:txBody>
          <a:bodyPr/>
          <a:lstStyle/>
          <a:p>
            <a:r>
              <a:rPr lang="en-US" dirty="0"/>
              <a:t>F</a:t>
            </a:r>
            <a:r>
              <a:rPr lang="en-US" dirty="0" smtClean="0"/>
              <a:t>low 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44934"/>
            <a:ext cx="8229600" cy="1833092"/>
          </a:xfrm>
        </p:spPr>
        <p:txBody>
          <a:bodyPr>
            <a:normAutofit/>
          </a:bodyPr>
          <a:lstStyle/>
          <a:p>
            <a:r>
              <a:rPr lang="en-US" dirty="0" smtClean="0"/>
              <a:t>Current options:</a:t>
            </a:r>
          </a:p>
          <a:p>
            <a:pPr lvl="1"/>
            <a:r>
              <a:rPr lang="en-US" dirty="0" smtClean="0"/>
              <a:t>In-line flow  meters</a:t>
            </a:r>
          </a:p>
          <a:p>
            <a:pPr lvl="1"/>
            <a:r>
              <a:rPr lang="en-US" dirty="0" smtClean="0"/>
              <a:t>External flow meters (ultrasonic)</a:t>
            </a:r>
          </a:p>
        </p:txBody>
      </p:sp>
      <p:pic>
        <p:nvPicPr>
          <p:cNvPr id="5" name="Picture 4" descr="light bulb.pd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700064" y="514994"/>
            <a:ext cx="2929653" cy="3279105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Horse </a:t>
            </a:r>
            <a:r>
              <a:rPr lang="en-US" dirty="0" smtClean="0">
                <a:latin typeface="Adobe Caslon Pro Bold Italic"/>
                <a:cs typeface="Adobe Caslon Pro Bold Italic"/>
              </a:rPr>
              <a:t>&amp;</a:t>
            </a:r>
            <a:r>
              <a:rPr lang="en-US" dirty="0" smtClean="0"/>
              <a:t> Dragon Brewing Company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010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0" y="1"/>
            <a:ext cx="9144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</a:rPr>
              <a:t>BUT HOW MANY CAN I </a:t>
            </a:r>
          </a:p>
          <a:p>
            <a:pPr algn="ctr"/>
            <a:r>
              <a:rPr lang="en-US" sz="5400" b="1" dirty="0" smtClean="0">
                <a:solidFill>
                  <a:srgbClr val="FF0000"/>
                </a:solidFill>
              </a:rPr>
              <a:t>$ELL (and for how much)?</a:t>
            </a:r>
            <a:endParaRPr lang="en-US" sz="5400" b="1" dirty="0">
              <a:solidFill>
                <a:srgbClr val="FF0000"/>
              </a:solidFill>
            </a:endParaRPr>
          </a:p>
        </p:txBody>
      </p:sp>
      <p:pic>
        <p:nvPicPr>
          <p:cNvPr id="20" name="Picture 19" descr="CO flag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67608" y="2706604"/>
            <a:ext cx="3738347" cy="236148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 rot="19817214">
            <a:off x="5471568" y="2943176"/>
            <a:ext cx="33667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effectLst>
                  <a:glow rad="152400">
                    <a:schemeClr val="bg1">
                      <a:alpha val="75000"/>
                    </a:schemeClr>
                  </a:glow>
                </a:effectLst>
              </a:rPr>
              <a:t>X 350</a:t>
            </a:r>
          </a:p>
        </p:txBody>
      </p:sp>
      <p:pic>
        <p:nvPicPr>
          <p:cNvPr id="18" name="Picture 17" descr="DSC_0118 (1).jp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5155" y="2488339"/>
            <a:ext cx="4519035" cy="3007983"/>
          </a:xfrm>
          <a:prstGeom prst="rect">
            <a:avLst/>
          </a:prstGeom>
          <a:ln w="76200" cap="sq" cmpd="sng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Horse </a:t>
            </a:r>
            <a:r>
              <a:rPr lang="en-US" dirty="0" smtClean="0">
                <a:latin typeface="Adobe Caslon Pro Bold Italic"/>
                <a:cs typeface="Adobe Caslon Pro Bold Italic"/>
              </a:rPr>
              <a:t>&amp;</a:t>
            </a:r>
            <a:r>
              <a:rPr lang="en-US" dirty="0" smtClean="0"/>
              <a:t> Dragon Brewing Company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8546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S Flag.pd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87752" y="1116987"/>
            <a:ext cx="8206833" cy="43198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958645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dirty="0" smtClean="0">
                <a:effectLst>
                  <a:glow rad="152400">
                    <a:schemeClr val="bg1">
                      <a:alpha val="75000"/>
                    </a:schemeClr>
                  </a:glow>
                </a:effectLst>
              </a:rPr>
              <a:t>X</a:t>
            </a:r>
            <a:r>
              <a:rPr lang="en-US" sz="28800" dirty="0" smtClean="0">
                <a:effectLst>
                  <a:glow rad="152400">
                    <a:schemeClr val="bg1">
                      <a:alpha val="75000"/>
                    </a:schemeClr>
                  </a:glow>
                </a:effectLst>
              </a:rPr>
              <a:t> 5300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Horse</a:t>
            </a:r>
            <a:r>
              <a:rPr lang="en-US" dirty="0" smtClean="0">
                <a:latin typeface="Adobe Caslon Pro Bold Italic"/>
                <a:cs typeface="Adobe Caslon Pro Bold Italic"/>
              </a:rPr>
              <a:t> &amp; </a:t>
            </a:r>
            <a:r>
              <a:rPr lang="en-US" dirty="0" smtClean="0"/>
              <a:t>Dragon Brewing Company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3839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prinkl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074572" y="4457700"/>
            <a:ext cx="5069427" cy="1689809"/>
          </a:xfrm>
          <a:prstGeom prst="rect">
            <a:avLst/>
          </a:prstGeom>
        </p:spPr>
      </p:pic>
      <p:pic>
        <p:nvPicPr>
          <p:cNvPr id="5" name="Picture 4" descr="cheese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40688" y="1936144"/>
            <a:ext cx="2180176" cy="2521556"/>
          </a:xfrm>
          <a:prstGeom prst="rect">
            <a:avLst/>
          </a:prstGeom>
        </p:spPr>
      </p:pic>
      <p:pic>
        <p:nvPicPr>
          <p:cNvPr id="6" name="Picture 5" descr="coffee beans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94797" y="297634"/>
            <a:ext cx="2923975" cy="1799369"/>
          </a:xfrm>
          <a:prstGeom prst="rect">
            <a:avLst/>
          </a:prstGeom>
        </p:spPr>
      </p:pic>
      <p:pic>
        <p:nvPicPr>
          <p:cNvPr id="7" name="Picture 6" descr="moonshine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63824" y="297634"/>
            <a:ext cx="1741435" cy="3395068"/>
          </a:xfrm>
          <a:prstGeom prst="rect">
            <a:avLst/>
          </a:prstGeom>
        </p:spPr>
      </p:pic>
      <p:pic>
        <p:nvPicPr>
          <p:cNvPr id="8" name="Picture 7" descr="log-cabin2.pdf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286066" y="-7740"/>
            <a:ext cx="3874954" cy="2738240"/>
          </a:xfrm>
          <a:prstGeom prst="rect">
            <a:avLst/>
          </a:prstGeom>
        </p:spPr>
      </p:pic>
      <p:pic>
        <p:nvPicPr>
          <p:cNvPr id="12" name="Picture 11" descr="farm.jpg"/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saturation sat="40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290088" y="4457700"/>
            <a:ext cx="2491727" cy="2303280"/>
          </a:xfrm>
          <a:prstGeom prst="rect">
            <a:avLst/>
          </a:prstGeom>
        </p:spPr>
      </p:pic>
      <p:pic>
        <p:nvPicPr>
          <p:cNvPr id="13" name="Picture 12" descr="City of FoCo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038379" y="2730500"/>
            <a:ext cx="3596409" cy="1321923"/>
          </a:xfrm>
          <a:prstGeom prst="rect">
            <a:avLst/>
          </a:prstGeom>
        </p:spPr>
      </p:pic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6129867" y="6356350"/>
            <a:ext cx="2895600" cy="365125"/>
          </a:xfrm>
        </p:spPr>
        <p:txBody>
          <a:bodyPr/>
          <a:lstStyle/>
          <a:p>
            <a:r>
              <a:rPr lang="en-US" dirty="0" smtClean="0"/>
              <a:t>Horse </a:t>
            </a:r>
            <a:r>
              <a:rPr lang="en-US" dirty="0" smtClean="0">
                <a:latin typeface="Adobe Caslon Pro Bold Italic"/>
                <a:cs typeface="Adobe Caslon Pro Bold Italic"/>
              </a:rPr>
              <a:t>&amp; </a:t>
            </a:r>
            <a:r>
              <a:rPr lang="en-US" dirty="0" smtClean="0"/>
              <a:t>Dragon Brewing Company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06927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3485" y="322087"/>
            <a:ext cx="6140515" cy="14858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Saving drops of water/bbl.  </a:t>
            </a:r>
            <a:br>
              <a:rPr lang="en-US" dirty="0" smtClean="0"/>
            </a:br>
            <a:r>
              <a:rPr lang="en-US" dirty="0" smtClean="0"/>
              <a:t>X 350+ breweries in CO</a:t>
            </a:r>
            <a:endParaRPr lang="en-US" dirty="0"/>
          </a:p>
        </p:txBody>
      </p:sp>
      <p:pic>
        <p:nvPicPr>
          <p:cNvPr id="4" name="Content Placeholder 3" descr="BA CO breweries.png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21062" b="6492"/>
          <a:stretch/>
        </p:blipFill>
        <p:spPr>
          <a:xfrm>
            <a:off x="914400" y="2579938"/>
            <a:ext cx="8229600" cy="3768134"/>
          </a:xfrm>
          <a:prstGeom prst="rect">
            <a:avLst/>
          </a:prstGeom>
        </p:spPr>
      </p:pic>
      <p:pic>
        <p:nvPicPr>
          <p:cNvPr id="5" name="Picture 4" descr="CO flag.png"/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258320">
            <a:off x="1" y="496185"/>
            <a:ext cx="3003485" cy="1998683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>
          <a:xfrm>
            <a:off x="5503030" y="3606306"/>
            <a:ext cx="2136708" cy="1734972"/>
          </a:xfrm>
          <a:custGeom>
            <a:avLst/>
            <a:gdLst>
              <a:gd name="connsiteX0" fmla="*/ 765990 w 2136708"/>
              <a:gd name="connsiteY0" fmla="*/ 283757 h 1734972"/>
              <a:gd name="connsiteX1" fmla="*/ 120946 w 2136708"/>
              <a:gd name="connsiteY1" fmla="*/ 324069 h 1734972"/>
              <a:gd name="connsiteX2" fmla="*/ 80631 w 2136708"/>
              <a:gd name="connsiteY2" fmla="*/ 384536 h 1734972"/>
              <a:gd name="connsiteX3" fmla="*/ 20158 w 2136708"/>
              <a:gd name="connsiteY3" fmla="*/ 545782 h 1734972"/>
              <a:gd name="connsiteX4" fmla="*/ 0 w 2136708"/>
              <a:gd name="connsiteY4" fmla="*/ 646561 h 1734972"/>
              <a:gd name="connsiteX5" fmla="*/ 20158 w 2136708"/>
              <a:gd name="connsiteY5" fmla="*/ 1352013 h 1734972"/>
              <a:gd name="connsiteX6" fmla="*/ 80631 w 2136708"/>
              <a:gd name="connsiteY6" fmla="*/ 1432636 h 1734972"/>
              <a:gd name="connsiteX7" fmla="*/ 100788 w 2136708"/>
              <a:gd name="connsiteY7" fmla="*/ 1493103 h 1734972"/>
              <a:gd name="connsiteX8" fmla="*/ 161261 w 2136708"/>
              <a:gd name="connsiteY8" fmla="*/ 1553571 h 1734972"/>
              <a:gd name="connsiteX9" fmla="*/ 241891 w 2136708"/>
              <a:gd name="connsiteY9" fmla="*/ 1614038 h 1734972"/>
              <a:gd name="connsiteX10" fmla="*/ 403152 w 2136708"/>
              <a:gd name="connsiteY10" fmla="*/ 1654349 h 1734972"/>
              <a:gd name="connsiteX11" fmla="*/ 503941 w 2136708"/>
              <a:gd name="connsiteY11" fmla="*/ 1694661 h 1734972"/>
              <a:gd name="connsiteX12" fmla="*/ 806305 w 2136708"/>
              <a:gd name="connsiteY12" fmla="*/ 1734972 h 1734972"/>
              <a:gd name="connsiteX13" fmla="*/ 1310245 w 2136708"/>
              <a:gd name="connsiteY13" fmla="*/ 1714817 h 1734972"/>
              <a:gd name="connsiteX14" fmla="*/ 1552137 w 2136708"/>
              <a:gd name="connsiteY14" fmla="*/ 1654349 h 1734972"/>
              <a:gd name="connsiteX15" fmla="*/ 1794028 w 2136708"/>
              <a:gd name="connsiteY15" fmla="*/ 1614038 h 1734972"/>
              <a:gd name="connsiteX16" fmla="*/ 1955289 w 2136708"/>
              <a:gd name="connsiteY16" fmla="*/ 1553571 h 1734972"/>
              <a:gd name="connsiteX17" fmla="*/ 2015762 w 2136708"/>
              <a:gd name="connsiteY17" fmla="*/ 1493103 h 1734972"/>
              <a:gd name="connsiteX18" fmla="*/ 2035920 w 2136708"/>
              <a:gd name="connsiteY18" fmla="*/ 1432636 h 1734972"/>
              <a:gd name="connsiteX19" fmla="*/ 2096392 w 2136708"/>
              <a:gd name="connsiteY19" fmla="*/ 1352013 h 1734972"/>
              <a:gd name="connsiteX20" fmla="*/ 2136708 w 2136708"/>
              <a:gd name="connsiteY20" fmla="*/ 1130299 h 1734972"/>
              <a:gd name="connsiteX21" fmla="*/ 2116550 w 2136708"/>
              <a:gd name="connsiteY21" fmla="*/ 707028 h 1734972"/>
              <a:gd name="connsiteX22" fmla="*/ 2015762 w 2136708"/>
              <a:gd name="connsiteY22" fmla="*/ 545782 h 1734972"/>
              <a:gd name="connsiteX23" fmla="*/ 1975447 w 2136708"/>
              <a:gd name="connsiteY23" fmla="*/ 465159 h 1734972"/>
              <a:gd name="connsiteX24" fmla="*/ 1894816 w 2136708"/>
              <a:gd name="connsiteY24" fmla="*/ 344224 h 1734972"/>
              <a:gd name="connsiteX25" fmla="*/ 1854501 w 2136708"/>
              <a:gd name="connsiteY25" fmla="*/ 263601 h 1734972"/>
              <a:gd name="connsiteX26" fmla="*/ 1794028 w 2136708"/>
              <a:gd name="connsiteY26" fmla="*/ 223290 h 1734972"/>
              <a:gd name="connsiteX27" fmla="*/ 1652925 w 2136708"/>
              <a:gd name="connsiteY27" fmla="*/ 122511 h 1734972"/>
              <a:gd name="connsiteX28" fmla="*/ 1592452 w 2136708"/>
              <a:gd name="connsiteY28" fmla="*/ 102355 h 1734972"/>
              <a:gd name="connsiteX29" fmla="*/ 1511821 w 2136708"/>
              <a:gd name="connsiteY29" fmla="*/ 82200 h 1734972"/>
              <a:gd name="connsiteX30" fmla="*/ 1411033 w 2136708"/>
              <a:gd name="connsiteY30" fmla="*/ 62044 h 1734972"/>
              <a:gd name="connsiteX31" fmla="*/ 1169142 w 2136708"/>
              <a:gd name="connsiteY31" fmla="*/ 1576 h 1734972"/>
              <a:gd name="connsiteX32" fmla="*/ 624886 w 2136708"/>
              <a:gd name="connsiteY32" fmla="*/ 62044 h 1734972"/>
              <a:gd name="connsiteX33" fmla="*/ 564413 w 2136708"/>
              <a:gd name="connsiteY33" fmla="*/ 102355 h 1734972"/>
              <a:gd name="connsiteX34" fmla="*/ 503941 w 2136708"/>
              <a:gd name="connsiteY34" fmla="*/ 243446 h 1734972"/>
              <a:gd name="connsiteX35" fmla="*/ 403152 w 2136708"/>
              <a:gd name="connsiteY35" fmla="*/ 344224 h 1734972"/>
              <a:gd name="connsiteX36" fmla="*/ 342680 w 2136708"/>
              <a:gd name="connsiteY36" fmla="*/ 364380 h 1734972"/>
              <a:gd name="connsiteX37" fmla="*/ 322522 w 2136708"/>
              <a:gd name="connsiteY37" fmla="*/ 424848 h 173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136708" h="1734972">
                <a:moveTo>
                  <a:pt x="765990" y="283757"/>
                </a:moveTo>
                <a:cubicBezTo>
                  <a:pt x="550975" y="297194"/>
                  <a:pt x="334088" y="292727"/>
                  <a:pt x="120946" y="324069"/>
                </a:cubicBezTo>
                <a:cubicBezTo>
                  <a:pt x="96979" y="327593"/>
                  <a:pt x="91466" y="362869"/>
                  <a:pt x="80631" y="384536"/>
                </a:cubicBezTo>
                <a:cubicBezTo>
                  <a:pt x="71379" y="403039"/>
                  <a:pt x="28882" y="510888"/>
                  <a:pt x="20158" y="545782"/>
                </a:cubicBezTo>
                <a:cubicBezTo>
                  <a:pt x="11848" y="579017"/>
                  <a:pt x="6719" y="612968"/>
                  <a:pt x="0" y="646561"/>
                </a:cubicBezTo>
                <a:cubicBezTo>
                  <a:pt x="6719" y="881712"/>
                  <a:pt x="-3846" y="1117994"/>
                  <a:pt x="20158" y="1352013"/>
                </a:cubicBezTo>
                <a:cubicBezTo>
                  <a:pt x="23586" y="1385432"/>
                  <a:pt x="63963" y="1403469"/>
                  <a:pt x="80631" y="1432636"/>
                </a:cubicBezTo>
                <a:cubicBezTo>
                  <a:pt x="91173" y="1451082"/>
                  <a:pt x="89002" y="1475426"/>
                  <a:pt x="100788" y="1493103"/>
                </a:cubicBezTo>
                <a:cubicBezTo>
                  <a:pt x="116601" y="1516821"/>
                  <a:pt x="139617" y="1535020"/>
                  <a:pt x="161261" y="1553571"/>
                </a:cubicBezTo>
                <a:cubicBezTo>
                  <a:pt x="186769" y="1575433"/>
                  <a:pt x="212722" y="1597371"/>
                  <a:pt x="241891" y="1614038"/>
                </a:cubicBezTo>
                <a:cubicBezTo>
                  <a:pt x="275269" y="1633109"/>
                  <a:pt x="377628" y="1649245"/>
                  <a:pt x="403152" y="1654349"/>
                </a:cubicBezTo>
                <a:cubicBezTo>
                  <a:pt x="436748" y="1667786"/>
                  <a:pt x="469283" y="1684264"/>
                  <a:pt x="503941" y="1694661"/>
                </a:cubicBezTo>
                <a:cubicBezTo>
                  <a:pt x="587446" y="1719710"/>
                  <a:pt x="735210" y="1727863"/>
                  <a:pt x="806305" y="1734972"/>
                </a:cubicBezTo>
                <a:cubicBezTo>
                  <a:pt x="974285" y="1728254"/>
                  <a:pt x="1143104" y="1732885"/>
                  <a:pt x="1310245" y="1714817"/>
                </a:cubicBezTo>
                <a:cubicBezTo>
                  <a:pt x="1392875" y="1705885"/>
                  <a:pt x="1470639" y="1670647"/>
                  <a:pt x="1552137" y="1654349"/>
                </a:cubicBezTo>
                <a:cubicBezTo>
                  <a:pt x="1699514" y="1624877"/>
                  <a:pt x="1619008" y="1639039"/>
                  <a:pt x="1794028" y="1614038"/>
                </a:cubicBezTo>
                <a:cubicBezTo>
                  <a:pt x="1834232" y="1600638"/>
                  <a:pt x="1927745" y="1570784"/>
                  <a:pt x="1955289" y="1553571"/>
                </a:cubicBezTo>
                <a:cubicBezTo>
                  <a:pt x="1979463" y="1538464"/>
                  <a:pt x="1995604" y="1513259"/>
                  <a:pt x="2015762" y="1493103"/>
                </a:cubicBezTo>
                <a:cubicBezTo>
                  <a:pt x="2022481" y="1472947"/>
                  <a:pt x="2025378" y="1451082"/>
                  <a:pt x="2035920" y="1432636"/>
                </a:cubicBezTo>
                <a:cubicBezTo>
                  <a:pt x="2052588" y="1403469"/>
                  <a:pt x="2082747" y="1382711"/>
                  <a:pt x="2096392" y="1352013"/>
                </a:cubicBezTo>
                <a:cubicBezTo>
                  <a:pt x="2103905" y="1335110"/>
                  <a:pt x="2135564" y="1137163"/>
                  <a:pt x="2136708" y="1130299"/>
                </a:cubicBezTo>
                <a:cubicBezTo>
                  <a:pt x="2129989" y="989209"/>
                  <a:pt x="2133381" y="847272"/>
                  <a:pt x="2116550" y="707028"/>
                </a:cubicBezTo>
                <a:cubicBezTo>
                  <a:pt x="2110482" y="656463"/>
                  <a:pt x="2039176" y="583241"/>
                  <a:pt x="2015762" y="545782"/>
                </a:cubicBezTo>
                <a:cubicBezTo>
                  <a:pt x="1999836" y="520303"/>
                  <a:pt x="1990907" y="490923"/>
                  <a:pt x="1975447" y="465159"/>
                </a:cubicBezTo>
                <a:cubicBezTo>
                  <a:pt x="1950518" y="423614"/>
                  <a:pt x="1916485" y="387558"/>
                  <a:pt x="1894816" y="344224"/>
                </a:cubicBezTo>
                <a:cubicBezTo>
                  <a:pt x="1881378" y="317350"/>
                  <a:pt x="1873738" y="286683"/>
                  <a:pt x="1854501" y="263601"/>
                </a:cubicBezTo>
                <a:cubicBezTo>
                  <a:pt x="1838991" y="244991"/>
                  <a:pt x="1813742" y="237370"/>
                  <a:pt x="1794028" y="223290"/>
                </a:cubicBezTo>
                <a:cubicBezTo>
                  <a:pt x="1772724" y="208074"/>
                  <a:pt x="1684594" y="138344"/>
                  <a:pt x="1652925" y="122511"/>
                </a:cubicBezTo>
                <a:cubicBezTo>
                  <a:pt x="1633920" y="113009"/>
                  <a:pt x="1612883" y="108192"/>
                  <a:pt x="1592452" y="102355"/>
                </a:cubicBezTo>
                <a:cubicBezTo>
                  <a:pt x="1565814" y="94745"/>
                  <a:pt x="1538865" y="88209"/>
                  <a:pt x="1511821" y="82200"/>
                </a:cubicBezTo>
                <a:cubicBezTo>
                  <a:pt x="1478375" y="74768"/>
                  <a:pt x="1443850" y="71888"/>
                  <a:pt x="1411033" y="62044"/>
                </a:cubicBezTo>
                <a:cubicBezTo>
                  <a:pt x="1173920" y="-9084"/>
                  <a:pt x="1467144" y="44144"/>
                  <a:pt x="1169142" y="1576"/>
                </a:cubicBezTo>
                <a:cubicBezTo>
                  <a:pt x="1159739" y="2024"/>
                  <a:pt x="742563" y="-16399"/>
                  <a:pt x="624886" y="62044"/>
                </a:cubicBezTo>
                <a:lnTo>
                  <a:pt x="564413" y="102355"/>
                </a:lnTo>
                <a:cubicBezTo>
                  <a:pt x="549431" y="147300"/>
                  <a:pt x="533002" y="206085"/>
                  <a:pt x="503941" y="243446"/>
                </a:cubicBezTo>
                <a:cubicBezTo>
                  <a:pt x="474771" y="280947"/>
                  <a:pt x="448224" y="329201"/>
                  <a:pt x="403152" y="344224"/>
                </a:cubicBezTo>
                <a:lnTo>
                  <a:pt x="342680" y="364380"/>
                </a:lnTo>
                <a:lnTo>
                  <a:pt x="322522" y="424848"/>
                </a:lnTo>
              </a:path>
            </a:pathLst>
          </a:cu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374203" y="6348072"/>
            <a:ext cx="4495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 </a:t>
            </a:r>
            <a:r>
              <a:rPr lang="en-US" dirty="0" err="1" smtClean="0"/>
              <a:t>www.brewersassociation.com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107885" y="6382265"/>
            <a:ext cx="2895600" cy="365125"/>
          </a:xfrm>
        </p:spPr>
        <p:txBody>
          <a:bodyPr/>
          <a:lstStyle/>
          <a:p>
            <a:r>
              <a:rPr lang="en-US" dirty="0" smtClean="0"/>
              <a:t>Horse </a:t>
            </a:r>
            <a:r>
              <a:rPr lang="en-US" dirty="0" smtClean="0">
                <a:latin typeface="Adobe Caslon Pro Bold Italic"/>
                <a:cs typeface="Adobe Caslon Pro Bold Italic"/>
              </a:rPr>
              <a:t>&amp;</a:t>
            </a:r>
            <a:r>
              <a:rPr lang="en-US" dirty="0" smtClean="0"/>
              <a:t> Dragon Brewing Company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196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inal-logo-color-r.pdf"/>
          <p:cNvPicPr>
            <a:picLocks noChangeAspect="1"/>
          </p:cNvPicPr>
          <p:nvPr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691444" y="-1752600"/>
            <a:ext cx="10880434" cy="108804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172138"/>
            <a:ext cx="9143999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latin typeface="Trend Sans One"/>
                <a:cs typeface="Trend Sans One"/>
              </a:rPr>
              <a:t>PLEA </a:t>
            </a:r>
          </a:p>
          <a:p>
            <a:pPr algn="ctr"/>
            <a:r>
              <a:rPr lang="en-US" sz="9600" dirty="0" smtClean="0">
                <a:latin typeface="Trend Sans One"/>
                <a:cs typeface="Trend Sans One"/>
              </a:rPr>
              <a:t>+</a:t>
            </a:r>
            <a:endParaRPr lang="en-US" sz="8000" dirty="0" smtClean="0">
              <a:latin typeface="Trend Sans One"/>
              <a:cs typeface="Trend Sans One"/>
            </a:endParaRPr>
          </a:p>
          <a:p>
            <a:pPr algn="ctr"/>
            <a:r>
              <a:rPr lang="en-US" sz="8000" dirty="0" smtClean="0">
                <a:latin typeface="Trend Sans One"/>
                <a:cs typeface="Trend Sans One"/>
              </a:rPr>
              <a:t>THANKS </a:t>
            </a:r>
          </a:p>
        </p:txBody>
      </p:sp>
    </p:spTree>
    <p:extLst>
      <p:ext uri="{BB962C8B-B14F-4D97-AF65-F5344CB8AC3E}">
        <p14:creationId xmlns:p14="http://schemas.microsoft.com/office/powerpoint/2010/main" xmlns="" val="367814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10072</TotalTime>
  <Words>1002</Words>
  <Application>Microsoft Office PowerPoint</Application>
  <PresentationFormat>On-screen Show (4:3)</PresentationFormat>
  <Paragraphs>133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You can’t change what you don’t measure.  -- Andrew Cole</vt:lpstr>
      <vt:lpstr>Slide 9</vt:lpstr>
      <vt:lpstr>Flow meters</vt:lpstr>
      <vt:lpstr>Slide 11</vt:lpstr>
      <vt:lpstr>Slide 12</vt:lpstr>
      <vt:lpstr>Slide 13</vt:lpstr>
      <vt:lpstr>Saving drops of water/bbl.   X 350+ breweries in CO</vt:lpstr>
      <vt:lpstr>Slide 15</vt:lpstr>
    </vt:vector>
  </TitlesOfParts>
  <Company>Horse &amp; Dragon Brewing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Breweries in foco</dc:title>
  <dc:creator>Carol Cochran</dc:creator>
  <cp:lastModifiedBy>CWCB</cp:lastModifiedBy>
  <cp:revision>49</cp:revision>
  <dcterms:created xsi:type="dcterms:W3CDTF">2017-08-13T18:42:16Z</dcterms:created>
  <dcterms:modified xsi:type="dcterms:W3CDTF">2017-08-24T15:03:59Z</dcterms:modified>
</cp:coreProperties>
</file>