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2" r:id="rId4"/>
    <p:sldId id="263" r:id="rId5"/>
    <p:sldId id="260" r:id="rId6"/>
    <p:sldId id="264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191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-18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Rental Water Price </a:t>
            </a:r>
            <a:r>
              <a:rPr lang="en-US" sz="1800" dirty="0" err="1"/>
              <a:t>vs</a:t>
            </a:r>
            <a:r>
              <a:rPr lang="en-US" sz="1800" baseline="0" dirty="0"/>
              <a:t> Corn Price</a:t>
            </a:r>
            <a:endParaRPr lang="en-US" sz="1800" dirty="0"/>
          </a:p>
        </c:rich>
      </c:tx>
      <c:layout/>
      <c:spPr>
        <a:noFill/>
        <a:ln>
          <a:noFill/>
        </a:ln>
        <a:effectLst/>
      </c:spPr>
    </c:title>
    <c:plotArea>
      <c:layout/>
      <c:scatterChart>
        <c:scatterStyle val="lineMarker"/>
        <c:ser>
          <c:idx val="0"/>
          <c:order val="0"/>
          <c:tx>
            <c:strRef>
              <c:f>Sheet1!$B$10</c:f>
              <c:strCache>
                <c:ptCount val="1"/>
                <c:pt idx="0">
                  <c:v>Average Corn Price on Farm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Sheet1!$A$11:$A$16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Sheet1!$B$11:$B$16</c:f>
              <c:numCache>
                <c:formatCode>_("$"* #,##0.00_);_("$"* \(#,##0.00\);_("$"* "-"??_);_(@_)</c:formatCode>
                <c:ptCount val="6"/>
                <c:pt idx="0">
                  <c:v>6.6723076923076929</c:v>
                </c:pt>
                <c:pt idx="1">
                  <c:v>6.1538461538461542</c:v>
                </c:pt>
                <c:pt idx="2">
                  <c:v>4.1123076923076916</c:v>
                </c:pt>
                <c:pt idx="3">
                  <c:v>3.7061538461538466</c:v>
                </c:pt>
                <c:pt idx="4">
                  <c:v>3.4799999999999978</c:v>
                </c:pt>
                <c:pt idx="5">
                  <c:v>3.4433333333333342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0-8512-4C73-8764-C09E7B790650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Regional Pool Weighted Average Price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Sheet1!$A$11:$A$16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Sheet1!$C$11:$C$16</c:f>
              <c:numCache>
                <c:formatCode>General</c:formatCode>
                <c:ptCount val="6"/>
                <c:pt idx="0" formatCode="_(&quot;$&quot;* #,##0.00_);_(&quot;$&quot;* \(#,##0.00\);_(&quot;$&quot;* &quot;-&quot;??_);_(@_)">
                  <c:v>23.43</c:v>
                </c:pt>
                <c:pt idx="3" formatCode="_(&quot;$&quot;* #,##0.00_);_(&quot;$&quot;* \(#,##0.00\);_(&quot;$&quot;* &quot;-&quot;??_);_(@_)">
                  <c:v>44.260000000000012</c:v>
                </c:pt>
                <c:pt idx="4" formatCode="_(&quot;$&quot;* #,##0.00_);_(&quot;$&quot;* \(#,##0.00\);_(&quot;$&quot;* &quot;-&quot;??_);_(@_)">
                  <c:v>58.63</c:v>
                </c:pt>
                <c:pt idx="5" formatCode="_(&quot;$&quot;* #,##0.00_);_(&quot;$&quot;* \(#,##0.00\);_(&quot;$&quot;* &quot;-&quot;??_);_(@_)">
                  <c:v>93.75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1-8512-4C73-8764-C09E7B790650}"/>
            </c:ext>
          </c:extLst>
        </c:ser>
        <c:dLbls/>
        <c:axId val="538230144"/>
        <c:axId val="538641536"/>
      </c:scatterChart>
      <c:valAx>
        <c:axId val="5382301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641536"/>
        <c:crosses val="autoZero"/>
        <c:crossBetween val="midCat"/>
      </c:valAx>
      <c:valAx>
        <c:axId val="5386415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2301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0.33547</cdr:x>
      <cdr:y>0.39679</cdr:y>
    </cdr:from>
    <cdr:to>
      <cdr:x>0.33731</cdr:x>
      <cdr:y>0.71101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1533788" y="1088471"/>
          <a:ext cx="8389" cy="86197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0.51651</cdr:x>
      <cdr:y>0.39696</cdr:y>
    </cdr:from>
    <cdr:to>
      <cdr:x>0.51835</cdr:x>
      <cdr:y>0.71118</cdr:y>
    </cdr:to>
    <cdr:cxnSp macro="">
      <cdr:nvCxnSpPr>
        <cdr:cNvPr id="6" name="Straight Connector 5"/>
        <cdr:cNvCxnSpPr/>
      </cdr:nvCxnSpPr>
      <cdr:spPr>
        <a:xfrm xmlns:a="http://schemas.openxmlformats.org/drawingml/2006/main" flipV="1">
          <a:off x="2361501" y="1088937"/>
          <a:ext cx="8389" cy="86197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D59BC-B409-4C01-A062-4CB0C7BD184A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80237-5B8B-42FA-A2E9-8F58F3FA05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0237-5B8B-42FA-A2E9-8F58F3FA05A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14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487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227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090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975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22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507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783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203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788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9080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C5C98-FF9A-4DB3-9A54-F643BE79BC35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45E41-B2C1-48DE-8024-98A6ACB65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303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drop in wa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66" y="0"/>
            <a:ext cx="6721048" cy="679508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Water Markets:</a:t>
            </a:r>
            <a:br>
              <a:rPr lang="en-US" dirty="0"/>
            </a:br>
            <a:r>
              <a:rPr lang="en-US" dirty="0"/>
              <a:t>An Opportunity with High Impact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Zach Thode</a:t>
            </a:r>
          </a:p>
        </p:txBody>
      </p:sp>
      <p:sp>
        <p:nvSpPr>
          <p:cNvPr id="3" name="AutoShape 2" descr="Image result for drop in water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898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usty farm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578"/>
          <a:stretch/>
        </p:blipFill>
        <p:spPr bwMode="auto">
          <a:xfrm>
            <a:off x="0" y="0"/>
            <a:ext cx="12192000" cy="686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578"/>
            <a:ext cx="12192000" cy="560173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1000"/>
              </a:spcBef>
            </a:pPr>
            <a:r>
              <a:rPr lang="en-US" b="1" dirty="0"/>
              <a:t>What’s the Problem?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897" y="2412571"/>
            <a:ext cx="7025093" cy="717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</a:pP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21942" y="2301273"/>
            <a:ext cx="11711209" cy="1400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600" b="1" dirty="0">
                <a:latin typeface="+mn-lt"/>
                <a:ea typeface="+mn-ea"/>
                <a:cs typeface="+mn-cs"/>
              </a:rPr>
              <a:t>No marketplace to trade water between users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7910" y="1243257"/>
            <a:ext cx="1065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Limited water supply and growing demands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21942" y="3971639"/>
            <a:ext cx="11870058" cy="10424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500" b="1" dirty="0">
                <a:latin typeface="+mn-lt"/>
                <a:ea typeface="+mn-ea"/>
                <a:cs typeface="+mn-cs"/>
              </a:rPr>
              <a:t>The supply of water for agriculture is not secure now and for the future</a:t>
            </a:r>
          </a:p>
        </p:txBody>
      </p:sp>
    </p:spTree>
    <p:extLst>
      <p:ext uri="{BB962C8B-B14F-4D97-AF65-F5344CB8AC3E}">
        <p14:creationId xmlns:p14="http://schemas.microsoft.com/office/powerpoint/2010/main" xmlns="" val="53184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997347" y="859008"/>
            <a:ext cx="10236710" cy="5752249"/>
            <a:chOff x="257119" y="2547258"/>
            <a:chExt cx="6854439" cy="389912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119" y="2547258"/>
              <a:ext cx="6854439" cy="3899126"/>
            </a:xfrm>
            <a:prstGeom prst="rect">
              <a:avLst/>
            </a:prstGeom>
          </p:spPr>
        </p:pic>
        <p:sp>
          <p:nvSpPr>
            <p:cNvPr id="20" name="Freeform: Shape 19"/>
            <p:cNvSpPr/>
            <p:nvPr/>
          </p:nvSpPr>
          <p:spPr>
            <a:xfrm>
              <a:off x="3758268" y="3842158"/>
              <a:ext cx="2818701" cy="1803633"/>
            </a:xfrm>
            <a:custGeom>
              <a:avLst/>
              <a:gdLst>
                <a:gd name="connsiteX0" fmla="*/ 0 w 2818701"/>
                <a:gd name="connsiteY0" fmla="*/ 1803633 h 1803633"/>
                <a:gd name="connsiteX1" fmla="*/ 234892 w 2818701"/>
                <a:gd name="connsiteY1" fmla="*/ 1543574 h 1803633"/>
                <a:gd name="connsiteX2" fmla="*/ 671119 w 2818701"/>
                <a:gd name="connsiteY2" fmla="*/ 805343 h 1803633"/>
                <a:gd name="connsiteX3" fmla="*/ 1065402 w 2818701"/>
                <a:gd name="connsiteY3" fmla="*/ 276836 h 1803633"/>
                <a:gd name="connsiteX4" fmla="*/ 1468073 w 2818701"/>
                <a:gd name="connsiteY4" fmla="*/ 0 h 1803633"/>
                <a:gd name="connsiteX5" fmla="*/ 1795244 w 2818701"/>
                <a:gd name="connsiteY5" fmla="*/ 0 h 1803633"/>
                <a:gd name="connsiteX6" fmla="*/ 1887523 w 2818701"/>
                <a:gd name="connsiteY6" fmla="*/ 201336 h 1803633"/>
                <a:gd name="connsiteX7" fmla="*/ 1971413 w 2818701"/>
                <a:gd name="connsiteY7" fmla="*/ 654341 h 1803633"/>
                <a:gd name="connsiteX8" fmla="*/ 2214693 w 2818701"/>
                <a:gd name="connsiteY8" fmla="*/ 1149292 h 1803633"/>
                <a:gd name="connsiteX9" fmla="*/ 2533475 w 2818701"/>
                <a:gd name="connsiteY9" fmla="*/ 1308682 h 1803633"/>
                <a:gd name="connsiteX10" fmla="*/ 2818701 w 2818701"/>
                <a:gd name="connsiteY10" fmla="*/ 1518407 h 1803633"/>
                <a:gd name="connsiteX11" fmla="*/ 2818701 w 2818701"/>
                <a:gd name="connsiteY11" fmla="*/ 1795244 h 1803633"/>
                <a:gd name="connsiteX12" fmla="*/ 0 w 2818701"/>
                <a:gd name="connsiteY12" fmla="*/ 1803633 h 180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8701" h="1803633">
                  <a:moveTo>
                    <a:pt x="0" y="1803633"/>
                  </a:moveTo>
                  <a:lnTo>
                    <a:pt x="234892" y="1543574"/>
                  </a:lnTo>
                  <a:lnTo>
                    <a:pt x="671119" y="805343"/>
                  </a:lnTo>
                  <a:lnTo>
                    <a:pt x="1065402" y="276836"/>
                  </a:lnTo>
                  <a:lnTo>
                    <a:pt x="1468073" y="0"/>
                  </a:lnTo>
                  <a:lnTo>
                    <a:pt x="1795244" y="0"/>
                  </a:lnTo>
                  <a:lnTo>
                    <a:pt x="1887523" y="201336"/>
                  </a:lnTo>
                  <a:lnTo>
                    <a:pt x="1971413" y="654341"/>
                  </a:lnTo>
                  <a:lnTo>
                    <a:pt x="2214693" y="1149292"/>
                  </a:lnTo>
                  <a:lnTo>
                    <a:pt x="2533475" y="1308682"/>
                  </a:lnTo>
                  <a:lnTo>
                    <a:pt x="2818701" y="1518407"/>
                  </a:lnTo>
                  <a:lnTo>
                    <a:pt x="2818701" y="1795244"/>
                  </a:lnTo>
                  <a:lnTo>
                    <a:pt x="0" y="1803633"/>
                  </a:lnTo>
                  <a:close/>
                </a:path>
              </a:pathLst>
            </a:cu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85732" y="2927758"/>
              <a:ext cx="1193116" cy="646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Irrigation Demand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5581996" y="3574089"/>
              <a:ext cx="231575" cy="34299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981121" y="2927758"/>
              <a:ext cx="1465045" cy="354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River</a:t>
              </a:r>
              <a:r>
                <a:rPr lang="en-US" sz="2800" dirty="0"/>
                <a:t> </a:t>
              </a:r>
              <a:r>
                <a:rPr lang="en-US" sz="2800" b="1" dirty="0"/>
                <a:t>Flow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3699545" y="3297090"/>
              <a:ext cx="746620" cy="61999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3556932" y="3297090"/>
              <a:ext cx="142613" cy="193514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274839" y="221176"/>
            <a:ext cx="11742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Irrigation water demand and Hydrologic variability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3360886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36914" y="1524525"/>
            <a:ext cx="9260114" cy="5093985"/>
            <a:chOff x="872653" y="139297"/>
            <a:chExt cx="10756726" cy="5917271"/>
          </a:xfrm>
        </p:grpSpPr>
        <p:graphicFrame>
          <p:nvGraphicFramePr>
            <p:cNvPr id="8" name="Chart 7">
              <a:extLst/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1132740558"/>
                </p:ext>
              </p:extLst>
            </p:nvPr>
          </p:nvGraphicFramePr>
          <p:xfrm>
            <a:off x="872653" y="139297"/>
            <a:ext cx="10756726" cy="5917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4435865" y="2491977"/>
              <a:ext cx="21481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Rental Water Not Available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188685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en-US" sz="2400" dirty="0"/>
              <a:t>Cost of water can range from </a:t>
            </a:r>
            <a:r>
              <a:rPr lang="en-US" sz="2400" b="1" dirty="0"/>
              <a:t>$30/acre-foot (</a:t>
            </a:r>
            <a:r>
              <a:rPr lang="en-US" sz="2400" b="1" dirty="0" err="1"/>
              <a:t>af</a:t>
            </a:r>
            <a:r>
              <a:rPr lang="en-US" sz="2400" b="1" dirty="0"/>
              <a:t>) </a:t>
            </a:r>
            <a:r>
              <a:rPr lang="en-US" sz="2400" dirty="0"/>
              <a:t>to an average of </a:t>
            </a:r>
            <a:r>
              <a:rPr lang="en-US" sz="2400" b="1" dirty="0"/>
              <a:t>$75/</a:t>
            </a:r>
            <a:r>
              <a:rPr lang="en-US" sz="2400" b="1" dirty="0" err="1"/>
              <a:t>af</a:t>
            </a:r>
            <a:r>
              <a:rPr lang="en-US" sz="2400" b="1" dirty="0"/>
              <a:t> </a:t>
            </a:r>
            <a:r>
              <a:rPr lang="en-US" sz="2400" dirty="0"/>
              <a:t>to a high of over </a:t>
            </a:r>
            <a:r>
              <a:rPr lang="en-US" sz="2400" b="1" dirty="0"/>
              <a:t>$100/</a:t>
            </a:r>
            <a:r>
              <a:rPr lang="en-US" sz="2400" b="1" dirty="0" err="1"/>
              <a:t>af</a:t>
            </a:r>
            <a:endParaRPr lang="en-US" sz="2400" dirty="0"/>
          </a:p>
          <a:p>
            <a:pPr marL="285750" indent="-285750" algn="ctr"/>
            <a:endParaRPr lang="en-US" sz="2400" dirty="0"/>
          </a:p>
          <a:p>
            <a:pPr marL="285750" indent="-285750" algn="ctr"/>
            <a:r>
              <a:rPr lang="en-US" sz="2400" dirty="0"/>
              <a:t>Some years, there is </a:t>
            </a:r>
            <a:r>
              <a:rPr lang="en-US" sz="2400" b="1" dirty="0"/>
              <a:t>not water available </a:t>
            </a:r>
            <a:r>
              <a:rPr lang="en-US" sz="2400" dirty="0"/>
              <a:t>for farmers to lease or purchase (in 2002-03 and 2012)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ater ban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152" y="74172"/>
            <a:ext cx="11507319" cy="579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4184" y="4876797"/>
            <a:ext cx="3962400" cy="163121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Aquifer Storage and Recovery allows users to treat water, inject it deep into the confined aquifers along the front range, and then extract the same water later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466335" y="4431957"/>
            <a:ext cx="189470" cy="444842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5288" y="4876797"/>
            <a:ext cx="3599512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Alluvial aquifers are located along rivers and are always moving, therefore a user can put water into the aquifer that will be used somewhere else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185719" y="4017347"/>
            <a:ext cx="325395" cy="85945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042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Retiming river flows</a:t>
            </a:r>
          </a:p>
        </p:txBody>
      </p:sp>
      <p:sp>
        <p:nvSpPr>
          <p:cNvPr id="11" name="Freeform 10"/>
          <p:cNvSpPr/>
          <p:nvPr/>
        </p:nvSpPr>
        <p:spPr>
          <a:xfrm>
            <a:off x="0" y="2975428"/>
            <a:ext cx="12801600" cy="1785258"/>
          </a:xfrm>
          <a:custGeom>
            <a:avLst/>
            <a:gdLst>
              <a:gd name="connsiteX0" fmla="*/ 0 w 11162270"/>
              <a:gd name="connsiteY0" fmla="*/ 0 h 5657133"/>
              <a:gd name="connsiteX1" fmla="*/ 16475 w 11162270"/>
              <a:gd name="connsiteY1" fmla="*/ 49427 h 5657133"/>
              <a:gd name="connsiteX2" fmla="*/ 32951 w 11162270"/>
              <a:gd name="connsiteY2" fmla="*/ 90616 h 5657133"/>
              <a:gd name="connsiteX3" fmla="*/ 57665 w 11162270"/>
              <a:gd name="connsiteY3" fmla="*/ 189470 h 5657133"/>
              <a:gd name="connsiteX4" fmla="*/ 65902 w 11162270"/>
              <a:gd name="connsiteY4" fmla="*/ 230659 h 5657133"/>
              <a:gd name="connsiteX5" fmla="*/ 123567 w 11162270"/>
              <a:gd name="connsiteY5" fmla="*/ 378940 h 5657133"/>
              <a:gd name="connsiteX6" fmla="*/ 148281 w 11162270"/>
              <a:gd name="connsiteY6" fmla="*/ 453081 h 5657133"/>
              <a:gd name="connsiteX7" fmla="*/ 156519 w 11162270"/>
              <a:gd name="connsiteY7" fmla="*/ 494270 h 5657133"/>
              <a:gd name="connsiteX8" fmla="*/ 197708 w 11162270"/>
              <a:gd name="connsiteY8" fmla="*/ 584886 h 5657133"/>
              <a:gd name="connsiteX9" fmla="*/ 205946 w 11162270"/>
              <a:gd name="connsiteY9" fmla="*/ 609600 h 5657133"/>
              <a:gd name="connsiteX10" fmla="*/ 222421 w 11162270"/>
              <a:gd name="connsiteY10" fmla="*/ 634313 h 5657133"/>
              <a:gd name="connsiteX11" fmla="*/ 247135 w 11162270"/>
              <a:gd name="connsiteY11" fmla="*/ 733167 h 5657133"/>
              <a:gd name="connsiteX12" fmla="*/ 263611 w 11162270"/>
              <a:gd name="connsiteY12" fmla="*/ 757881 h 5657133"/>
              <a:gd name="connsiteX13" fmla="*/ 321275 w 11162270"/>
              <a:gd name="connsiteY13" fmla="*/ 906162 h 5657133"/>
              <a:gd name="connsiteX14" fmla="*/ 362465 w 11162270"/>
              <a:gd name="connsiteY14" fmla="*/ 988540 h 5657133"/>
              <a:gd name="connsiteX15" fmla="*/ 395416 w 11162270"/>
              <a:gd name="connsiteY15" fmla="*/ 1037967 h 5657133"/>
              <a:gd name="connsiteX16" fmla="*/ 403654 w 11162270"/>
              <a:gd name="connsiteY16" fmla="*/ 1079157 h 5657133"/>
              <a:gd name="connsiteX17" fmla="*/ 428367 w 11162270"/>
              <a:gd name="connsiteY17" fmla="*/ 1112108 h 5657133"/>
              <a:gd name="connsiteX18" fmla="*/ 436605 w 11162270"/>
              <a:gd name="connsiteY18" fmla="*/ 1136822 h 5657133"/>
              <a:gd name="connsiteX19" fmla="*/ 518983 w 11162270"/>
              <a:gd name="connsiteY19" fmla="*/ 1268627 h 5657133"/>
              <a:gd name="connsiteX20" fmla="*/ 617838 w 11162270"/>
              <a:gd name="connsiteY20" fmla="*/ 1433384 h 5657133"/>
              <a:gd name="connsiteX21" fmla="*/ 757881 w 11162270"/>
              <a:gd name="connsiteY21" fmla="*/ 1614616 h 5657133"/>
              <a:gd name="connsiteX22" fmla="*/ 823783 w 11162270"/>
              <a:gd name="connsiteY22" fmla="*/ 1696994 h 5657133"/>
              <a:gd name="connsiteX23" fmla="*/ 947351 w 11162270"/>
              <a:gd name="connsiteY23" fmla="*/ 1804086 h 5657133"/>
              <a:gd name="connsiteX24" fmla="*/ 980302 w 11162270"/>
              <a:gd name="connsiteY24" fmla="*/ 1845276 h 5657133"/>
              <a:gd name="connsiteX25" fmla="*/ 1070919 w 11162270"/>
              <a:gd name="connsiteY25" fmla="*/ 1927654 h 5657133"/>
              <a:gd name="connsiteX26" fmla="*/ 1087394 w 11162270"/>
              <a:gd name="connsiteY26" fmla="*/ 1952367 h 5657133"/>
              <a:gd name="connsiteX27" fmla="*/ 1136821 w 11162270"/>
              <a:gd name="connsiteY27" fmla="*/ 2010032 h 5657133"/>
              <a:gd name="connsiteX28" fmla="*/ 1194486 w 11162270"/>
              <a:gd name="connsiteY28" fmla="*/ 2067697 h 5657133"/>
              <a:gd name="connsiteX29" fmla="*/ 1276865 w 11162270"/>
              <a:gd name="connsiteY29" fmla="*/ 2174789 h 5657133"/>
              <a:gd name="connsiteX30" fmla="*/ 1342767 w 11162270"/>
              <a:gd name="connsiteY30" fmla="*/ 2240692 h 5657133"/>
              <a:gd name="connsiteX31" fmla="*/ 1515762 w 11162270"/>
              <a:gd name="connsiteY31" fmla="*/ 2405449 h 5657133"/>
              <a:gd name="connsiteX32" fmla="*/ 1556951 w 11162270"/>
              <a:gd name="connsiteY32" fmla="*/ 2438400 h 5657133"/>
              <a:gd name="connsiteX33" fmla="*/ 1581665 w 11162270"/>
              <a:gd name="connsiteY33" fmla="*/ 2471351 h 5657133"/>
              <a:gd name="connsiteX34" fmla="*/ 1655805 w 11162270"/>
              <a:gd name="connsiteY34" fmla="*/ 2537254 h 5657133"/>
              <a:gd name="connsiteX35" fmla="*/ 1746421 w 11162270"/>
              <a:gd name="connsiteY35" fmla="*/ 2603157 h 5657133"/>
              <a:gd name="connsiteX36" fmla="*/ 1869989 w 11162270"/>
              <a:gd name="connsiteY36" fmla="*/ 2710249 h 5657133"/>
              <a:gd name="connsiteX37" fmla="*/ 1911178 w 11162270"/>
              <a:gd name="connsiteY37" fmla="*/ 2743200 h 5657133"/>
              <a:gd name="connsiteX38" fmla="*/ 2001794 w 11162270"/>
              <a:gd name="connsiteY38" fmla="*/ 2833816 h 5657133"/>
              <a:gd name="connsiteX39" fmla="*/ 2042983 w 11162270"/>
              <a:gd name="connsiteY39" fmla="*/ 2875005 h 5657133"/>
              <a:gd name="connsiteX40" fmla="*/ 2059459 w 11162270"/>
              <a:gd name="connsiteY40" fmla="*/ 2899719 h 5657133"/>
              <a:gd name="connsiteX41" fmla="*/ 2084173 w 11162270"/>
              <a:gd name="connsiteY41" fmla="*/ 2916194 h 5657133"/>
              <a:gd name="connsiteX42" fmla="*/ 2232454 w 11162270"/>
              <a:gd name="connsiteY42" fmla="*/ 3072713 h 5657133"/>
              <a:gd name="connsiteX43" fmla="*/ 2314832 w 11162270"/>
              <a:gd name="connsiteY43" fmla="*/ 3138616 h 5657133"/>
              <a:gd name="connsiteX44" fmla="*/ 2421924 w 11162270"/>
              <a:gd name="connsiteY44" fmla="*/ 3245708 h 5657133"/>
              <a:gd name="connsiteX45" fmla="*/ 2520778 w 11162270"/>
              <a:gd name="connsiteY45" fmla="*/ 3336324 h 5657133"/>
              <a:gd name="connsiteX46" fmla="*/ 2570205 w 11162270"/>
              <a:gd name="connsiteY46" fmla="*/ 3369276 h 5657133"/>
              <a:gd name="connsiteX47" fmla="*/ 2669059 w 11162270"/>
              <a:gd name="connsiteY47" fmla="*/ 3468130 h 5657133"/>
              <a:gd name="connsiteX48" fmla="*/ 2693773 w 11162270"/>
              <a:gd name="connsiteY48" fmla="*/ 3492843 h 5657133"/>
              <a:gd name="connsiteX49" fmla="*/ 2743200 w 11162270"/>
              <a:gd name="connsiteY49" fmla="*/ 3534032 h 5657133"/>
              <a:gd name="connsiteX50" fmla="*/ 2784389 w 11162270"/>
              <a:gd name="connsiteY50" fmla="*/ 3599935 h 5657133"/>
              <a:gd name="connsiteX51" fmla="*/ 2825578 w 11162270"/>
              <a:gd name="connsiteY51" fmla="*/ 3624649 h 5657133"/>
              <a:gd name="connsiteX52" fmla="*/ 2875005 w 11162270"/>
              <a:gd name="connsiteY52" fmla="*/ 3682313 h 5657133"/>
              <a:gd name="connsiteX53" fmla="*/ 3064475 w 11162270"/>
              <a:gd name="connsiteY53" fmla="*/ 3822357 h 5657133"/>
              <a:gd name="connsiteX54" fmla="*/ 3138616 w 11162270"/>
              <a:gd name="connsiteY54" fmla="*/ 3880022 h 5657133"/>
              <a:gd name="connsiteX55" fmla="*/ 3253946 w 11162270"/>
              <a:gd name="connsiteY55" fmla="*/ 3945924 h 5657133"/>
              <a:gd name="connsiteX56" fmla="*/ 3534032 w 11162270"/>
              <a:gd name="connsiteY56" fmla="*/ 4127157 h 5657133"/>
              <a:gd name="connsiteX57" fmla="*/ 3830594 w 11162270"/>
              <a:gd name="connsiteY57" fmla="*/ 4308389 h 5657133"/>
              <a:gd name="connsiteX58" fmla="*/ 4061254 w 11162270"/>
              <a:gd name="connsiteY58" fmla="*/ 4448432 h 5657133"/>
              <a:gd name="connsiteX59" fmla="*/ 4382529 w 11162270"/>
              <a:gd name="connsiteY59" fmla="*/ 4596713 h 5657133"/>
              <a:gd name="connsiteX60" fmla="*/ 4489621 w 11162270"/>
              <a:gd name="connsiteY60" fmla="*/ 4646140 h 5657133"/>
              <a:gd name="connsiteX61" fmla="*/ 4522573 w 11162270"/>
              <a:gd name="connsiteY61" fmla="*/ 4670854 h 5657133"/>
              <a:gd name="connsiteX62" fmla="*/ 4580238 w 11162270"/>
              <a:gd name="connsiteY62" fmla="*/ 4728519 h 5657133"/>
              <a:gd name="connsiteX63" fmla="*/ 4654378 w 11162270"/>
              <a:gd name="connsiteY63" fmla="*/ 4753232 h 5657133"/>
              <a:gd name="connsiteX64" fmla="*/ 4728519 w 11162270"/>
              <a:gd name="connsiteY64" fmla="*/ 4786184 h 5657133"/>
              <a:gd name="connsiteX65" fmla="*/ 4761470 w 11162270"/>
              <a:gd name="connsiteY65" fmla="*/ 4802659 h 5657133"/>
              <a:gd name="connsiteX66" fmla="*/ 4810897 w 11162270"/>
              <a:gd name="connsiteY66" fmla="*/ 4810897 h 5657133"/>
              <a:gd name="connsiteX67" fmla="*/ 5041556 w 11162270"/>
              <a:gd name="connsiteY67" fmla="*/ 4901513 h 5657133"/>
              <a:gd name="connsiteX68" fmla="*/ 5123935 w 11162270"/>
              <a:gd name="connsiteY68" fmla="*/ 4909751 h 5657133"/>
              <a:gd name="connsiteX69" fmla="*/ 5206313 w 11162270"/>
              <a:gd name="connsiteY69" fmla="*/ 4959178 h 5657133"/>
              <a:gd name="connsiteX70" fmla="*/ 5239265 w 11162270"/>
              <a:gd name="connsiteY70" fmla="*/ 4975654 h 5657133"/>
              <a:gd name="connsiteX71" fmla="*/ 5404021 w 11162270"/>
              <a:gd name="connsiteY71" fmla="*/ 5016843 h 5657133"/>
              <a:gd name="connsiteX72" fmla="*/ 5552302 w 11162270"/>
              <a:gd name="connsiteY72" fmla="*/ 5049794 h 5657133"/>
              <a:gd name="connsiteX73" fmla="*/ 5741773 w 11162270"/>
              <a:gd name="connsiteY73" fmla="*/ 5115697 h 5657133"/>
              <a:gd name="connsiteX74" fmla="*/ 5939481 w 11162270"/>
              <a:gd name="connsiteY74" fmla="*/ 5148649 h 5657133"/>
              <a:gd name="connsiteX75" fmla="*/ 6071286 w 11162270"/>
              <a:gd name="connsiteY75" fmla="*/ 5189838 h 5657133"/>
              <a:gd name="connsiteX76" fmla="*/ 6367848 w 11162270"/>
              <a:gd name="connsiteY76" fmla="*/ 5263978 h 5657133"/>
              <a:gd name="connsiteX77" fmla="*/ 6540843 w 11162270"/>
              <a:gd name="connsiteY77" fmla="*/ 5280454 h 5657133"/>
              <a:gd name="connsiteX78" fmla="*/ 6779740 w 11162270"/>
              <a:gd name="connsiteY78" fmla="*/ 5321643 h 5657133"/>
              <a:gd name="connsiteX79" fmla="*/ 6919783 w 11162270"/>
              <a:gd name="connsiteY79" fmla="*/ 5346357 h 5657133"/>
              <a:gd name="connsiteX80" fmla="*/ 7834183 w 11162270"/>
              <a:gd name="connsiteY80" fmla="*/ 5362832 h 5657133"/>
              <a:gd name="connsiteX81" fmla="*/ 8130746 w 11162270"/>
              <a:gd name="connsiteY81" fmla="*/ 5387546 h 5657133"/>
              <a:gd name="connsiteX82" fmla="*/ 8402594 w 11162270"/>
              <a:gd name="connsiteY82" fmla="*/ 5404022 h 5657133"/>
              <a:gd name="connsiteX83" fmla="*/ 8583827 w 11162270"/>
              <a:gd name="connsiteY83" fmla="*/ 5436973 h 5657133"/>
              <a:gd name="connsiteX84" fmla="*/ 8715632 w 11162270"/>
              <a:gd name="connsiteY84" fmla="*/ 5469924 h 5657133"/>
              <a:gd name="connsiteX85" fmla="*/ 8954529 w 11162270"/>
              <a:gd name="connsiteY85" fmla="*/ 5486400 h 5657133"/>
              <a:gd name="connsiteX86" fmla="*/ 9292281 w 11162270"/>
              <a:gd name="connsiteY86" fmla="*/ 5544065 h 5657133"/>
              <a:gd name="connsiteX87" fmla="*/ 9803027 w 11162270"/>
              <a:gd name="connsiteY87" fmla="*/ 5601730 h 5657133"/>
              <a:gd name="connsiteX88" fmla="*/ 9868929 w 11162270"/>
              <a:gd name="connsiteY88" fmla="*/ 5618205 h 5657133"/>
              <a:gd name="connsiteX89" fmla="*/ 10050162 w 11162270"/>
              <a:gd name="connsiteY89" fmla="*/ 5634681 h 5657133"/>
              <a:gd name="connsiteX90" fmla="*/ 10602097 w 11162270"/>
              <a:gd name="connsiteY90" fmla="*/ 5642919 h 5657133"/>
              <a:gd name="connsiteX91" fmla="*/ 11162270 w 11162270"/>
              <a:gd name="connsiteY91" fmla="*/ 5651157 h 565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1162270" h="5657133">
                <a:moveTo>
                  <a:pt x="0" y="0"/>
                </a:moveTo>
                <a:cubicBezTo>
                  <a:pt x="5492" y="16476"/>
                  <a:pt x="10540" y="33106"/>
                  <a:pt x="16475" y="49427"/>
                </a:cubicBezTo>
                <a:cubicBezTo>
                  <a:pt x="21528" y="63324"/>
                  <a:pt x="28778" y="76430"/>
                  <a:pt x="32951" y="90616"/>
                </a:cubicBezTo>
                <a:cubicBezTo>
                  <a:pt x="42535" y="123201"/>
                  <a:pt x="49886" y="156407"/>
                  <a:pt x="57665" y="189470"/>
                </a:cubicBezTo>
                <a:cubicBezTo>
                  <a:pt x="60872" y="203099"/>
                  <a:pt x="62056" y="217196"/>
                  <a:pt x="65902" y="230659"/>
                </a:cubicBezTo>
                <a:cubicBezTo>
                  <a:pt x="95767" y="335187"/>
                  <a:pt x="83567" y="276083"/>
                  <a:pt x="123567" y="378940"/>
                </a:cubicBezTo>
                <a:cubicBezTo>
                  <a:pt x="133009" y="403219"/>
                  <a:pt x="141124" y="428033"/>
                  <a:pt x="148281" y="453081"/>
                </a:cubicBezTo>
                <a:cubicBezTo>
                  <a:pt x="152128" y="466544"/>
                  <a:pt x="152091" y="480987"/>
                  <a:pt x="156519" y="494270"/>
                </a:cubicBezTo>
                <a:cubicBezTo>
                  <a:pt x="178514" y="560257"/>
                  <a:pt x="176316" y="534972"/>
                  <a:pt x="197708" y="584886"/>
                </a:cubicBezTo>
                <a:cubicBezTo>
                  <a:pt x="201129" y="592867"/>
                  <a:pt x="202063" y="601833"/>
                  <a:pt x="205946" y="609600"/>
                </a:cubicBezTo>
                <a:cubicBezTo>
                  <a:pt x="210374" y="618455"/>
                  <a:pt x="218400" y="625266"/>
                  <a:pt x="222421" y="634313"/>
                </a:cubicBezTo>
                <a:cubicBezTo>
                  <a:pt x="268560" y="738126"/>
                  <a:pt x="212593" y="629543"/>
                  <a:pt x="247135" y="733167"/>
                </a:cubicBezTo>
                <a:cubicBezTo>
                  <a:pt x="250266" y="742560"/>
                  <a:pt x="258119" y="749643"/>
                  <a:pt x="263611" y="757881"/>
                </a:cubicBezTo>
                <a:cubicBezTo>
                  <a:pt x="290323" y="838020"/>
                  <a:pt x="284546" y="828625"/>
                  <a:pt x="321275" y="906162"/>
                </a:cubicBezTo>
                <a:cubicBezTo>
                  <a:pt x="334418" y="933907"/>
                  <a:pt x="345435" y="962995"/>
                  <a:pt x="362465" y="988540"/>
                </a:cubicBezTo>
                <a:lnTo>
                  <a:pt x="395416" y="1037967"/>
                </a:lnTo>
                <a:cubicBezTo>
                  <a:pt x="398162" y="1051697"/>
                  <a:pt x="397967" y="1066362"/>
                  <a:pt x="403654" y="1079157"/>
                </a:cubicBezTo>
                <a:cubicBezTo>
                  <a:pt x="409230" y="1091703"/>
                  <a:pt x="421555" y="1100187"/>
                  <a:pt x="428367" y="1112108"/>
                </a:cubicBezTo>
                <a:cubicBezTo>
                  <a:pt x="432675" y="1119648"/>
                  <a:pt x="432254" y="1129307"/>
                  <a:pt x="436605" y="1136822"/>
                </a:cubicBezTo>
                <a:cubicBezTo>
                  <a:pt x="462564" y="1181660"/>
                  <a:pt x="499741" y="1220523"/>
                  <a:pt x="518983" y="1268627"/>
                </a:cubicBezTo>
                <a:cubicBezTo>
                  <a:pt x="553845" y="1355779"/>
                  <a:pt x="527256" y="1297510"/>
                  <a:pt x="617838" y="1433384"/>
                </a:cubicBezTo>
                <a:cubicBezTo>
                  <a:pt x="726031" y="1595674"/>
                  <a:pt x="636912" y="1472300"/>
                  <a:pt x="757881" y="1614616"/>
                </a:cubicBezTo>
                <a:cubicBezTo>
                  <a:pt x="780656" y="1641410"/>
                  <a:pt x="798918" y="1672129"/>
                  <a:pt x="823783" y="1696994"/>
                </a:cubicBezTo>
                <a:cubicBezTo>
                  <a:pt x="862324" y="1735535"/>
                  <a:pt x="907783" y="1766600"/>
                  <a:pt x="947351" y="1804086"/>
                </a:cubicBezTo>
                <a:cubicBezTo>
                  <a:pt x="960115" y="1816178"/>
                  <a:pt x="967869" y="1832843"/>
                  <a:pt x="980302" y="1845276"/>
                </a:cubicBezTo>
                <a:cubicBezTo>
                  <a:pt x="1009167" y="1874141"/>
                  <a:pt x="1042054" y="1898789"/>
                  <a:pt x="1070919" y="1927654"/>
                </a:cubicBezTo>
                <a:cubicBezTo>
                  <a:pt x="1077920" y="1934655"/>
                  <a:pt x="1081209" y="1944636"/>
                  <a:pt x="1087394" y="1952367"/>
                </a:cubicBezTo>
                <a:cubicBezTo>
                  <a:pt x="1103209" y="1972136"/>
                  <a:pt x="1119594" y="1991480"/>
                  <a:pt x="1136821" y="2010032"/>
                </a:cubicBezTo>
                <a:cubicBezTo>
                  <a:pt x="1155318" y="2029952"/>
                  <a:pt x="1177912" y="2046151"/>
                  <a:pt x="1194486" y="2067697"/>
                </a:cubicBezTo>
                <a:cubicBezTo>
                  <a:pt x="1221946" y="2103394"/>
                  <a:pt x="1241697" y="2146655"/>
                  <a:pt x="1276865" y="2174789"/>
                </a:cubicBezTo>
                <a:cubicBezTo>
                  <a:pt x="1404044" y="2276532"/>
                  <a:pt x="1248729" y="2146653"/>
                  <a:pt x="1342767" y="2240692"/>
                </a:cubicBezTo>
                <a:cubicBezTo>
                  <a:pt x="1399076" y="2297001"/>
                  <a:pt x="1453579" y="2355703"/>
                  <a:pt x="1515762" y="2405449"/>
                </a:cubicBezTo>
                <a:cubicBezTo>
                  <a:pt x="1529492" y="2416433"/>
                  <a:pt x="1544518" y="2425967"/>
                  <a:pt x="1556951" y="2438400"/>
                </a:cubicBezTo>
                <a:cubicBezTo>
                  <a:pt x="1566659" y="2448108"/>
                  <a:pt x="1571957" y="2461643"/>
                  <a:pt x="1581665" y="2471351"/>
                </a:cubicBezTo>
                <a:cubicBezTo>
                  <a:pt x="1605046" y="2494732"/>
                  <a:pt x="1629985" y="2516598"/>
                  <a:pt x="1655805" y="2537254"/>
                </a:cubicBezTo>
                <a:cubicBezTo>
                  <a:pt x="1684969" y="2560586"/>
                  <a:pt x="1720011" y="2576748"/>
                  <a:pt x="1746421" y="2603157"/>
                </a:cubicBezTo>
                <a:cubicBezTo>
                  <a:pt x="1799838" y="2656572"/>
                  <a:pt x="1768178" y="2626404"/>
                  <a:pt x="1869989" y="2710249"/>
                </a:cubicBezTo>
                <a:cubicBezTo>
                  <a:pt x="1883561" y="2721426"/>
                  <a:pt x="1898745" y="2730767"/>
                  <a:pt x="1911178" y="2743200"/>
                </a:cubicBezTo>
                <a:lnTo>
                  <a:pt x="2001794" y="2833816"/>
                </a:lnTo>
                <a:cubicBezTo>
                  <a:pt x="2015524" y="2847546"/>
                  <a:pt x="2032213" y="2858849"/>
                  <a:pt x="2042983" y="2875005"/>
                </a:cubicBezTo>
                <a:cubicBezTo>
                  <a:pt x="2048475" y="2883243"/>
                  <a:pt x="2052458" y="2892718"/>
                  <a:pt x="2059459" y="2899719"/>
                </a:cubicBezTo>
                <a:cubicBezTo>
                  <a:pt x="2066460" y="2906720"/>
                  <a:pt x="2077172" y="2909193"/>
                  <a:pt x="2084173" y="2916194"/>
                </a:cubicBezTo>
                <a:cubicBezTo>
                  <a:pt x="2134992" y="2967012"/>
                  <a:pt x="2180720" y="3022827"/>
                  <a:pt x="2232454" y="3072713"/>
                </a:cubicBezTo>
                <a:cubicBezTo>
                  <a:pt x="2257767" y="3097122"/>
                  <a:pt x="2288863" y="3114905"/>
                  <a:pt x="2314832" y="3138616"/>
                </a:cubicBezTo>
                <a:cubicBezTo>
                  <a:pt x="2352113" y="3172656"/>
                  <a:pt x="2385506" y="3210746"/>
                  <a:pt x="2421924" y="3245708"/>
                </a:cubicBezTo>
                <a:cubicBezTo>
                  <a:pt x="2454171" y="3276665"/>
                  <a:pt x="2483585" y="3311528"/>
                  <a:pt x="2520778" y="3336324"/>
                </a:cubicBezTo>
                <a:cubicBezTo>
                  <a:pt x="2537254" y="3347308"/>
                  <a:pt x="2555405" y="3356121"/>
                  <a:pt x="2570205" y="3369276"/>
                </a:cubicBezTo>
                <a:cubicBezTo>
                  <a:pt x="2605034" y="3400236"/>
                  <a:pt x="2636108" y="3435179"/>
                  <a:pt x="2669059" y="3468130"/>
                </a:cubicBezTo>
                <a:cubicBezTo>
                  <a:pt x="2677297" y="3476368"/>
                  <a:pt x="2684823" y="3485385"/>
                  <a:pt x="2693773" y="3492843"/>
                </a:cubicBezTo>
                <a:cubicBezTo>
                  <a:pt x="2710249" y="3506573"/>
                  <a:pt x="2729347" y="3517660"/>
                  <a:pt x="2743200" y="3534032"/>
                </a:cubicBezTo>
                <a:cubicBezTo>
                  <a:pt x="2759933" y="3553808"/>
                  <a:pt x="2766963" y="3580767"/>
                  <a:pt x="2784389" y="3599935"/>
                </a:cubicBezTo>
                <a:cubicBezTo>
                  <a:pt x="2795159" y="3611783"/>
                  <a:pt x="2813730" y="3613879"/>
                  <a:pt x="2825578" y="3624649"/>
                </a:cubicBezTo>
                <a:cubicBezTo>
                  <a:pt x="2844310" y="3641678"/>
                  <a:pt x="2856536" y="3664998"/>
                  <a:pt x="2875005" y="3682313"/>
                </a:cubicBezTo>
                <a:cubicBezTo>
                  <a:pt x="2950131" y="3752744"/>
                  <a:pt x="2979283" y="3756097"/>
                  <a:pt x="3064475" y="3822357"/>
                </a:cubicBezTo>
                <a:cubicBezTo>
                  <a:pt x="3089189" y="3841579"/>
                  <a:pt x="3112391" y="3862919"/>
                  <a:pt x="3138616" y="3880022"/>
                </a:cubicBezTo>
                <a:cubicBezTo>
                  <a:pt x="3175703" y="3904209"/>
                  <a:pt x="3216399" y="3922457"/>
                  <a:pt x="3253946" y="3945924"/>
                </a:cubicBezTo>
                <a:cubicBezTo>
                  <a:pt x="3348245" y="4004861"/>
                  <a:pt x="3439884" y="4067978"/>
                  <a:pt x="3534032" y="4127157"/>
                </a:cubicBezTo>
                <a:cubicBezTo>
                  <a:pt x="3632116" y="4188810"/>
                  <a:pt x="3731664" y="4248103"/>
                  <a:pt x="3830594" y="4308389"/>
                </a:cubicBezTo>
                <a:cubicBezTo>
                  <a:pt x="3907404" y="4355195"/>
                  <a:pt x="3978579" y="4413000"/>
                  <a:pt x="4061254" y="4448432"/>
                </a:cubicBezTo>
                <a:cubicBezTo>
                  <a:pt x="4265311" y="4535886"/>
                  <a:pt x="4104763" y="4465140"/>
                  <a:pt x="4382529" y="4596713"/>
                </a:cubicBezTo>
                <a:cubicBezTo>
                  <a:pt x="4418060" y="4613544"/>
                  <a:pt x="4458168" y="4622550"/>
                  <a:pt x="4489621" y="4646140"/>
                </a:cubicBezTo>
                <a:cubicBezTo>
                  <a:pt x="4500605" y="4654378"/>
                  <a:pt x="4512414" y="4661618"/>
                  <a:pt x="4522573" y="4670854"/>
                </a:cubicBezTo>
                <a:cubicBezTo>
                  <a:pt x="4542687" y="4689140"/>
                  <a:pt x="4557186" y="4714112"/>
                  <a:pt x="4580238" y="4728519"/>
                </a:cubicBezTo>
                <a:cubicBezTo>
                  <a:pt x="4602328" y="4742326"/>
                  <a:pt x="4630573" y="4742652"/>
                  <a:pt x="4654378" y="4753232"/>
                </a:cubicBezTo>
                <a:lnTo>
                  <a:pt x="4728519" y="4786184"/>
                </a:lnTo>
                <a:cubicBezTo>
                  <a:pt x="4739669" y="4791330"/>
                  <a:pt x="4749708" y="4799130"/>
                  <a:pt x="4761470" y="4802659"/>
                </a:cubicBezTo>
                <a:cubicBezTo>
                  <a:pt x="4777469" y="4807458"/>
                  <a:pt x="4794421" y="4808151"/>
                  <a:pt x="4810897" y="4810897"/>
                </a:cubicBezTo>
                <a:cubicBezTo>
                  <a:pt x="4885144" y="4855446"/>
                  <a:pt x="4938366" y="4891194"/>
                  <a:pt x="5041556" y="4901513"/>
                </a:cubicBezTo>
                <a:lnTo>
                  <a:pt x="5123935" y="4909751"/>
                </a:lnTo>
                <a:cubicBezTo>
                  <a:pt x="5151394" y="4926227"/>
                  <a:pt x="5178509" y="4943290"/>
                  <a:pt x="5206313" y="4959178"/>
                </a:cubicBezTo>
                <a:cubicBezTo>
                  <a:pt x="5216975" y="4965271"/>
                  <a:pt x="5227476" y="4972215"/>
                  <a:pt x="5239265" y="4975654"/>
                </a:cubicBezTo>
                <a:cubicBezTo>
                  <a:pt x="5293609" y="4991505"/>
                  <a:pt x="5349590" y="5001291"/>
                  <a:pt x="5404021" y="5016843"/>
                </a:cubicBezTo>
                <a:cubicBezTo>
                  <a:pt x="5539869" y="5055657"/>
                  <a:pt x="5394700" y="5034035"/>
                  <a:pt x="5552302" y="5049794"/>
                </a:cubicBezTo>
                <a:cubicBezTo>
                  <a:pt x="5628138" y="5080129"/>
                  <a:pt x="5658469" y="5094871"/>
                  <a:pt x="5741773" y="5115697"/>
                </a:cubicBezTo>
                <a:cubicBezTo>
                  <a:pt x="5836465" y="5139370"/>
                  <a:pt x="5855120" y="5139275"/>
                  <a:pt x="5939481" y="5148649"/>
                </a:cubicBezTo>
                <a:cubicBezTo>
                  <a:pt x="6165641" y="5230888"/>
                  <a:pt x="5945265" y="5155909"/>
                  <a:pt x="6071286" y="5189838"/>
                </a:cubicBezTo>
                <a:cubicBezTo>
                  <a:pt x="6189576" y="5221685"/>
                  <a:pt x="6252077" y="5247899"/>
                  <a:pt x="6367848" y="5263978"/>
                </a:cubicBezTo>
                <a:cubicBezTo>
                  <a:pt x="6425223" y="5271947"/>
                  <a:pt x="6540843" y="5280454"/>
                  <a:pt x="6540843" y="5280454"/>
                </a:cubicBezTo>
                <a:cubicBezTo>
                  <a:pt x="6653705" y="5303027"/>
                  <a:pt x="6538831" y="5280512"/>
                  <a:pt x="6779740" y="5321643"/>
                </a:cubicBezTo>
                <a:cubicBezTo>
                  <a:pt x="6826466" y="5329621"/>
                  <a:pt x="6872462" y="5343574"/>
                  <a:pt x="6919783" y="5346357"/>
                </a:cubicBezTo>
                <a:cubicBezTo>
                  <a:pt x="7317515" y="5369750"/>
                  <a:pt x="7013068" y="5354097"/>
                  <a:pt x="7834183" y="5362832"/>
                </a:cubicBezTo>
                <a:lnTo>
                  <a:pt x="8130746" y="5387546"/>
                </a:lnTo>
                <a:cubicBezTo>
                  <a:pt x="8245030" y="5395040"/>
                  <a:pt x="8305183" y="5387787"/>
                  <a:pt x="8402594" y="5404022"/>
                </a:cubicBezTo>
                <a:cubicBezTo>
                  <a:pt x="8463160" y="5414116"/>
                  <a:pt x="8523743" y="5424324"/>
                  <a:pt x="8583827" y="5436973"/>
                </a:cubicBezTo>
                <a:cubicBezTo>
                  <a:pt x="8628143" y="5446303"/>
                  <a:pt x="8670742" y="5463939"/>
                  <a:pt x="8715632" y="5469924"/>
                </a:cubicBezTo>
                <a:cubicBezTo>
                  <a:pt x="8794753" y="5480474"/>
                  <a:pt x="8875131" y="5478186"/>
                  <a:pt x="8954529" y="5486400"/>
                </a:cubicBezTo>
                <a:cubicBezTo>
                  <a:pt x="9630141" y="5556291"/>
                  <a:pt x="8945134" y="5486207"/>
                  <a:pt x="9292281" y="5544065"/>
                </a:cubicBezTo>
                <a:cubicBezTo>
                  <a:pt x="9546015" y="5586354"/>
                  <a:pt x="9570948" y="5583877"/>
                  <a:pt x="9803027" y="5601730"/>
                </a:cubicBezTo>
                <a:cubicBezTo>
                  <a:pt x="9824994" y="5607222"/>
                  <a:pt x="9846673" y="5614032"/>
                  <a:pt x="9868929" y="5618205"/>
                </a:cubicBezTo>
                <a:cubicBezTo>
                  <a:pt x="9910438" y="5625988"/>
                  <a:pt x="10021796" y="5633981"/>
                  <a:pt x="10050162" y="5634681"/>
                </a:cubicBezTo>
                <a:lnTo>
                  <a:pt x="10602097" y="5642919"/>
                </a:lnTo>
                <a:cubicBezTo>
                  <a:pt x="10837258" y="5669048"/>
                  <a:pt x="10651372" y="5651157"/>
                  <a:pt x="11162270" y="5651157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1" idx="23"/>
          </p:cNvCxnSpPr>
          <p:nvPr/>
        </p:nvCxnSpPr>
        <p:spPr>
          <a:xfrm flipV="1">
            <a:off x="1086482" y="2035542"/>
            <a:ext cx="2273272" cy="150921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48958" y="2436513"/>
            <a:ext cx="121424" cy="134775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62"/>
          </p:cNvCxnSpPr>
          <p:nvPr/>
        </p:nvCxnSpPr>
        <p:spPr>
          <a:xfrm flipV="1">
            <a:off x="5252908" y="3363253"/>
            <a:ext cx="955804" cy="110438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82747" y="2975428"/>
            <a:ext cx="248137" cy="80253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293253" y="1620006"/>
            <a:ext cx="1659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Water Depositor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679209" y="2780926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Water User</a:t>
            </a:r>
            <a:endParaRPr lang="en-US" b="1" dirty="0"/>
          </a:p>
        </p:txBody>
      </p:sp>
      <p:sp>
        <p:nvSpPr>
          <p:cNvPr id="35" name="Right Arrow 34"/>
          <p:cNvSpPr/>
          <p:nvPr/>
        </p:nvSpPr>
        <p:spPr>
          <a:xfrm rot="13960902">
            <a:off x="2905621" y="2899656"/>
            <a:ext cx="899747" cy="232231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958115" y="178186"/>
            <a:ext cx="6703441" cy="2557899"/>
            <a:chOff x="3676085" y="5685446"/>
            <a:chExt cx="4858864" cy="1804311"/>
          </a:xfrm>
        </p:grpSpPr>
        <p:grpSp>
          <p:nvGrpSpPr>
            <p:cNvPr id="16" name="Group 15"/>
            <p:cNvGrpSpPr/>
            <p:nvPr/>
          </p:nvGrpSpPr>
          <p:grpSpPr>
            <a:xfrm>
              <a:off x="3676085" y="5685446"/>
              <a:ext cx="4435542" cy="1804311"/>
              <a:chOff x="3298758" y="4612412"/>
              <a:chExt cx="4435542" cy="1804311"/>
            </a:xfrm>
          </p:grpSpPr>
          <p:sp>
            <p:nvSpPr>
              <p:cNvPr id="18" name="Rounded Rectangle 166"/>
              <p:cNvSpPr/>
              <p:nvPr/>
            </p:nvSpPr>
            <p:spPr>
              <a:xfrm>
                <a:off x="3311612" y="4635415"/>
                <a:ext cx="4422688" cy="159239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311611" y="4612412"/>
                <a:ext cx="3777499" cy="412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/>
                  <a:t>Groundwater Bank</a:t>
                </a:r>
              </a:p>
            </p:txBody>
          </p:sp>
          <p:sp>
            <p:nvSpPr>
              <p:cNvPr id="23" name="Right Arrow 168"/>
              <p:cNvSpPr/>
              <p:nvPr/>
            </p:nvSpPr>
            <p:spPr>
              <a:xfrm>
                <a:off x="3383695" y="5017252"/>
                <a:ext cx="954416" cy="317792"/>
              </a:xfrm>
              <a:prstGeom prst="rightArrow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ight Arrow 169"/>
              <p:cNvSpPr/>
              <p:nvPr/>
            </p:nvSpPr>
            <p:spPr>
              <a:xfrm rot="10800000">
                <a:off x="6531932" y="5721904"/>
                <a:ext cx="1114356" cy="369252"/>
              </a:xfrm>
              <a:prstGeom prst="rightArrow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298758" y="5550587"/>
                <a:ext cx="3233173" cy="673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800" dirty="0"/>
                  <a:t>Money flows from water users to water depositors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009983" y="5585726"/>
                <a:ext cx="42996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/>
                  <a:t>$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386947" y="4961611"/>
                <a:ext cx="155575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H2O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4715438" y="5985256"/>
              <a:ext cx="3819511" cy="673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Water flows from depositors to downstream water users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14423" y="4057042"/>
            <a:ext cx="3127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Retiming excess flows in the river for later demands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7958719" y="3594085"/>
            <a:ext cx="955804" cy="110438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385020" y="301175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Water User</a:t>
            </a:r>
            <a:endParaRPr lang="en-US" b="1" dirty="0"/>
          </a:p>
        </p:txBody>
      </p:sp>
      <p:sp>
        <p:nvSpPr>
          <p:cNvPr id="32" name="Freeform 33"/>
          <p:cNvSpPr/>
          <p:nvPr/>
        </p:nvSpPr>
        <p:spPr>
          <a:xfrm>
            <a:off x="3614766" y="3321694"/>
            <a:ext cx="6183830" cy="2235535"/>
          </a:xfrm>
          <a:custGeom>
            <a:avLst/>
            <a:gdLst>
              <a:gd name="connsiteX0" fmla="*/ 4155923 w 4155923"/>
              <a:gd name="connsiteY0" fmla="*/ 587829 h 2685143"/>
              <a:gd name="connsiteX1" fmla="*/ 2646437 w 4155923"/>
              <a:gd name="connsiteY1" fmla="*/ 2648857 h 2685143"/>
              <a:gd name="connsiteX2" fmla="*/ 367695 w 4155923"/>
              <a:gd name="connsiteY2" fmla="*/ 370114 h 2685143"/>
              <a:gd name="connsiteX3" fmla="*/ 440266 w 4155923"/>
              <a:gd name="connsiteY3" fmla="*/ 428171 h 2685143"/>
              <a:gd name="connsiteX0" fmla="*/ 3985079 w 3985079"/>
              <a:gd name="connsiteY0" fmla="*/ 418856 h 2500680"/>
              <a:gd name="connsiteX1" fmla="*/ 1228123 w 3985079"/>
              <a:gd name="connsiteY1" fmla="*/ 2499782 h 2500680"/>
              <a:gd name="connsiteX2" fmla="*/ 196851 w 3985079"/>
              <a:gd name="connsiteY2" fmla="*/ 201141 h 2500680"/>
              <a:gd name="connsiteX3" fmla="*/ 269422 w 3985079"/>
              <a:gd name="connsiteY3" fmla="*/ 259198 h 2500680"/>
              <a:gd name="connsiteX0" fmla="*/ 6877313 w 6877313"/>
              <a:gd name="connsiteY0" fmla="*/ 437238 h 2519062"/>
              <a:gd name="connsiteX1" fmla="*/ 4120357 w 6877313"/>
              <a:gd name="connsiteY1" fmla="*/ 2518164 h 2519062"/>
              <a:gd name="connsiteX2" fmla="*/ 3089085 w 6877313"/>
              <a:gd name="connsiteY2" fmla="*/ 219523 h 2519062"/>
              <a:gd name="connsiteX3" fmla="*/ 11794 w 6877313"/>
              <a:gd name="connsiteY3" fmla="*/ 227835 h 2519062"/>
              <a:gd name="connsiteX0" fmla="*/ 6889636 w 6889636"/>
              <a:gd name="connsiteY0" fmla="*/ 229406 h 2383711"/>
              <a:gd name="connsiteX1" fmla="*/ 4132680 w 6889636"/>
              <a:gd name="connsiteY1" fmla="*/ 2310332 h 2383711"/>
              <a:gd name="connsiteX2" fmla="*/ 1521280 w 6889636"/>
              <a:gd name="connsiteY2" fmla="*/ 1742829 h 2383711"/>
              <a:gd name="connsiteX3" fmla="*/ 24117 w 6889636"/>
              <a:gd name="connsiteY3" fmla="*/ 20003 h 238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9636" h="2383711">
                <a:moveTo>
                  <a:pt x="6889636" y="229406"/>
                </a:moveTo>
                <a:cubicBezTo>
                  <a:pt x="6450578" y="1278063"/>
                  <a:pt x="5027406" y="2058095"/>
                  <a:pt x="4132680" y="2310332"/>
                </a:cubicBezTo>
                <a:cubicBezTo>
                  <a:pt x="3237954" y="2562569"/>
                  <a:pt x="1888975" y="2112943"/>
                  <a:pt x="1521280" y="1742829"/>
                </a:cubicBezTo>
                <a:cubicBezTo>
                  <a:pt x="1153585" y="1372715"/>
                  <a:pt x="-196016" y="-194083"/>
                  <a:pt x="24117" y="20003"/>
                </a:cubicBezTo>
              </a:path>
            </a:pathLst>
          </a:custGeom>
          <a:ln w="1206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552046" y="3235468"/>
            <a:ext cx="3409126" cy="2106168"/>
          </a:xfrm>
          <a:custGeom>
            <a:avLst/>
            <a:gdLst>
              <a:gd name="connsiteX0" fmla="*/ 4155923 w 4155923"/>
              <a:gd name="connsiteY0" fmla="*/ 587829 h 2685143"/>
              <a:gd name="connsiteX1" fmla="*/ 2646437 w 4155923"/>
              <a:gd name="connsiteY1" fmla="*/ 2648857 h 2685143"/>
              <a:gd name="connsiteX2" fmla="*/ 367695 w 4155923"/>
              <a:gd name="connsiteY2" fmla="*/ 370114 h 2685143"/>
              <a:gd name="connsiteX3" fmla="*/ 440266 w 4155923"/>
              <a:gd name="connsiteY3" fmla="*/ 428171 h 2685143"/>
              <a:gd name="connsiteX0" fmla="*/ 3985079 w 3985079"/>
              <a:gd name="connsiteY0" fmla="*/ 418856 h 2500680"/>
              <a:gd name="connsiteX1" fmla="*/ 1228123 w 3985079"/>
              <a:gd name="connsiteY1" fmla="*/ 2499782 h 2500680"/>
              <a:gd name="connsiteX2" fmla="*/ 196851 w 3985079"/>
              <a:gd name="connsiteY2" fmla="*/ 201141 h 2500680"/>
              <a:gd name="connsiteX3" fmla="*/ 269422 w 3985079"/>
              <a:gd name="connsiteY3" fmla="*/ 259198 h 2500680"/>
              <a:gd name="connsiteX0" fmla="*/ 6877313 w 6877313"/>
              <a:gd name="connsiteY0" fmla="*/ 437238 h 2519062"/>
              <a:gd name="connsiteX1" fmla="*/ 4120357 w 6877313"/>
              <a:gd name="connsiteY1" fmla="*/ 2518164 h 2519062"/>
              <a:gd name="connsiteX2" fmla="*/ 3089085 w 6877313"/>
              <a:gd name="connsiteY2" fmla="*/ 219523 h 2519062"/>
              <a:gd name="connsiteX3" fmla="*/ 11794 w 6877313"/>
              <a:gd name="connsiteY3" fmla="*/ 227835 h 2519062"/>
              <a:gd name="connsiteX0" fmla="*/ 6889636 w 6889636"/>
              <a:gd name="connsiteY0" fmla="*/ 229406 h 2383711"/>
              <a:gd name="connsiteX1" fmla="*/ 4132680 w 6889636"/>
              <a:gd name="connsiteY1" fmla="*/ 2310332 h 2383711"/>
              <a:gd name="connsiteX2" fmla="*/ 1521280 w 6889636"/>
              <a:gd name="connsiteY2" fmla="*/ 1742829 h 2383711"/>
              <a:gd name="connsiteX3" fmla="*/ 24117 w 6889636"/>
              <a:gd name="connsiteY3" fmla="*/ 20003 h 2383711"/>
              <a:gd name="connsiteX0" fmla="*/ 6889636 w 6889636"/>
              <a:gd name="connsiteY0" fmla="*/ 229406 h 2483021"/>
              <a:gd name="connsiteX1" fmla="*/ 5317776 w 6889636"/>
              <a:gd name="connsiteY1" fmla="*/ 2419773 h 2483021"/>
              <a:gd name="connsiteX2" fmla="*/ 1521280 w 6889636"/>
              <a:gd name="connsiteY2" fmla="*/ 1742829 h 2483021"/>
              <a:gd name="connsiteX3" fmla="*/ 24117 w 6889636"/>
              <a:gd name="connsiteY3" fmla="*/ 20003 h 2483021"/>
              <a:gd name="connsiteX0" fmla="*/ 6874020 w 6874020"/>
              <a:gd name="connsiteY0" fmla="*/ 230121 h 2475891"/>
              <a:gd name="connsiteX1" fmla="*/ 5302160 w 6874020"/>
              <a:gd name="connsiteY1" fmla="*/ 2420488 h 2475891"/>
              <a:gd name="connsiteX2" fmla="*/ 4281285 w 6874020"/>
              <a:gd name="connsiteY2" fmla="*/ 1683850 h 2475891"/>
              <a:gd name="connsiteX3" fmla="*/ 8501 w 6874020"/>
              <a:gd name="connsiteY3" fmla="*/ 20718 h 2475891"/>
              <a:gd name="connsiteX0" fmla="*/ 3798234 w 3798234"/>
              <a:gd name="connsiteY0" fmla="*/ 0 h 2245769"/>
              <a:gd name="connsiteX1" fmla="*/ 2226374 w 3798234"/>
              <a:gd name="connsiteY1" fmla="*/ 2190367 h 2245769"/>
              <a:gd name="connsiteX2" fmla="*/ 1205499 w 3798234"/>
              <a:gd name="connsiteY2" fmla="*/ 1453729 h 2245769"/>
              <a:gd name="connsiteX3" fmla="*/ 30598 w 3798234"/>
              <a:gd name="connsiteY3" fmla="*/ 59221 h 2245769"/>
              <a:gd name="connsiteX0" fmla="*/ 3798234 w 3798234"/>
              <a:gd name="connsiteY0" fmla="*/ 0 h 2245769"/>
              <a:gd name="connsiteX1" fmla="*/ 2673384 w 3798234"/>
              <a:gd name="connsiteY1" fmla="*/ 2190367 h 2245769"/>
              <a:gd name="connsiteX2" fmla="*/ 1205499 w 3798234"/>
              <a:gd name="connsiteY2" fmla="*/ 1453729 h 2245769"/>
              <a:gd name="connsiteX3" fmla="*/ 30598 w 3798234"/>
              <a:gd name="connsiteY3" fmla="*/ 59221 h 224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234" h="2245769">
                <a:moveTo>
                  <a:pt x="3798234" y="0"/>
                </a:moveTo>
                <a:cubicBezTo>
                  <a:pt x="3359176" y="1048657"/>
                  <a:pt x="3105507" y="1948079"/>
                  <a:pt x="2673384" y="2190367"/>
                </a:cubicBezTo>
                <a:cubicBezTo>
                  <a:pt x="2241262" y="2432655"/>
                  <a:pt x="1573194" y="1823843"/>
                  <a:pt x="1205499" y="1453729"/>
                </a:cubicBezTo>
                <a:cubicBezTo>
                  <a:pt x="837804" y="1083615"/>
                  <a:pt x="-189535" y="-154865"/>
                  <a:pt x="30598" y="59221"/>
                </a:cubicBezTo>
              </a:path>
            </a:pathLst>
          </a:custGeom>
          <a:ln w="1206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145505" y="5047296"/>
            <a:ext cx="593186" cy="117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$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154" y="717743"/>
            <a:ext cx="54013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Legal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Regulatory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Political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Educational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154" y="152886"/>
            <a:ext cx="5401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Potential Roadblocks and Problems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83014" y="2907486"/>
            <a:ext cx="6289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/>
            </a:lvl1pPr>
          </a:lstStyle>
          <a:p>
            <a:r>
              <a:rPr lang="en-US" dirty="0"/>
              <a:t>The Opportunity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154" y="3764031"/>
            <a:ext cx="110453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+mj-lt"/>
              <a:buAutoNum type="arabicPeriod"/>
              <a:defRPr sz="2800"/>
            </a:lvl1pPr>
          </a:lstStyle>
          <a:p>
            <a:pPr>
              <a:buNone/>
            </a:pPr>
            <a:r>
              <a:rPr lang="en-US" dirty="0"/>
              <a:t>Creating a marketplace that enables water users to utilize existing infrastructure to create more water available for future use by retiming excess flows.</a:t>
            </a:r>
          </a:p>
          <a:p>
            <a:pPr>
              <a:buNone/>
            </a:pPr>
            <a:r>
              <a:rPr lang="en-US" dirty="0"/>
              <a:t>The bank could accept deposits of water and market them for increasing demands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0909" y="152886"/>
            <a:ext cx="446218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Groundwater bank member examples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Irrigators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Municipalities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Recreation/Environmental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Industrial users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State Agencies</a:t>
            </a:r>
          </a:p>
        </p:txBody>
      </p:sp>
    </p:spTree>
    <p:extLst>
      <p:ext uri="{BB962C8B-B14F-4D97-AF65-F5344CB8AC3E}">
        <p14:creationId xmlns:p14="http://schemas.microsoft.com/office/powerpoint/2010/main" xmlns="" val="3863876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irrigati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250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Call to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514" y="4271520"/>
            <a:ext cx="10515600" cy="1563223"/>
          </a:xfrm>
        </p:spPr>
        <p:txBody>
          <a:bodyPr/>
          <a:lstStyle/>
          <a:p>
            <a:pPr>
              <a:buNone/>
            </a:pPr>
            <a:r>
              <a:rPr lang="en-US" sz="3200" b="1" dirty="0">
                <a:solidFill>
                  <a:schemeClr val="bg1"/>
                </a:solidFill>
              </a:rPr>
              <a:t>Develop an active water market where users can buy and sell water to fulfill their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508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</TotalTime>
  <Words>277</Words>
  <Application>Microsoft Office PowerPoint</Application>
  <PresentationFormat>Custom</PresentationFormat>
  <Paragraphs>50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Water Markets: An Opportunity with High Impact   Zach Thode</vt:lpstr>
      <vt:lpstr>What’s the Problem?</vt:lpstr>
      <vt:lpstr>Slide 3</vt:lpstr>
      <vt:lpstr>Slide 4</vt:lpstr>
      <vt:lpstr>Slide 5</vt:lpstr>
      <vt:lpstr>Retiming river flows</vt:lpstr>
      <vt:lpstr>Slide 7</vt:lpstr>
      <vt:lpstr>Call to Action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Augmentation Futures Market Zach Thode</dc:title>
  <dc:creator>Zach Thode</dc:creator>
  <cp:lastModifiedBy>CWCB</cp:lastModifiedBy>
  <cp:revision>62</cp:revision>
  <dcterms:created xsi:type="dcterms:W3CDTF">2017-05-10T13:26:16Z</dcterms:created>
  <dcterms:modified xsi:type="dcterms:W3CDTF">2017-08-24T15:04:38Z</dcterms:modified>
</cp:coreProperties>
</file>