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322" r:id="rId6"/>
    <p:sldId id="324" r:id="rId7"/>
    <p:sldId id="323" r:id="rId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56565"/>
    <a:srgbClr val="007D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84390" autoAdjust="0"/>
  </p:normalViewPr>
  <p:slideViewPr>
    <p:cSldViewPr snapToGrid="0" snapToObjects="1">
      <p:cViewPr varScale="1">
        <p:scale>
          <a:sx n="98" d="100"/>
          <a:sy n="98" d="100"/>
        </p:scale>
        <p:origin x="-20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487830FC-E32E-2F41-95A7-687D0F0D097C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2BFF157D-FEC0-4F48-A038-597F73161C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7304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D475028A-EE56-3346-B874-62737DEB79F3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F8EC8EA4-36E8-D847-8F0E-99A57CEF3D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8998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6458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story is about sprinklers and lawn watering</a:t>
            </a:r>
            <a:r>
              <a:rPr lang="en-US" baseline="0" dirty="0" smtClean="0"/>
              <a:t> and the opportunity to save our customers 10s or even 100s of millions of dollars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683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6765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0898" y="1292317"/>
            <a:ext cx="7240934" cy="2593884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4800" b="1" cap="all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0898" y="3886200"/>
            <a:ext cx="7240934" cy="1401896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1">
                <a:solidFill>
                  <a:srgbClr val="65656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0897" y="6425470"/>
            <a:ext cx="132053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45A279-C997-411D-BDEB-8448B9EF2BDC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DW-Hor-RE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3819" y="6294217"/>
            <a:ext cx="2012634" cy="40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4639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3023" y="6247049"/>
            <a:ext cx="2133600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AF465146-032C-44FB-94BF-099D0B1C10D8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3023" y="111407"/>
            <a:ext cx="8690977" cy="1945900"/>
          </a:xfrm>
        </p:spPr>
        <p:txBody>
          <a:bodyPr>
            <a:normAutofit/>
          </a:bodyPr>
          <a:lstStyle>
            <a:lvl1pPr algn="l">
              <a:lnSpc>
                <a:spcPct val="80000"/>
              </a:lnSpc>
              <a:defRPr sz="5400" b="1" cap="all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2057307"/>
            <a:ext cx="9144000" cy="2963414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3023" y="5206394"/>
            <a:ext cx="7708809" cy="898679"/>
          </a:xfr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rgbClr val="65656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 descr="DW-Horizontal-11-13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5033" y="6018528"/>
            <a:ext cx="2111011" cy="83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32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20898" y="6425470"/>
            <a:ext cx="1773582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9175B5AB-9019-4857-A896-83384DD143EE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0"/>
            <a:ext cx="638687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20897" y="1292317"/>
            <a:ext cx="7864769" cy="2593884"/>
          </a:xfrm>
        </p:spPr>
        <p:txBody>
          <a:bodyPr>
            <a:normAutofit/>
          </a:bodyPr>
          <a:lstStyle>
            <a:lvl1pPr algn="l">
              <a:lnSpc>
                <a:spcPct val="80000"/>
              </a:lnSpc>
              <a:defRPr sz="5400" b="1" cap="all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920898" y="3886200"/>
            <a:ext cx="7864768" cy="1401896"/>
          </a:xfr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rgbClr val="65656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69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122" y="1600200"/>
            <a:ext cx="7535678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5B9B4937-C2F2-4FCB-A121-DC7F4C84F49C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093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1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45CD9498-DE9E-4718-AC6E-24BC46D0FDA4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547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CB76540B-2079-42E5-9793-84ED312FBDA0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51122" y="2836863"/>
            <a:ext cx="7537266" cy="30226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151122" y="1366586"/>
            <a:ext cx="7537266" cy="13448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51122" y="178251"/>
            <a:ext cx="7537265" cy="861544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183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3" y="274638"/>
            <a:ext cx="746141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7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A5A9C1DA-F826-4799-AB92-FC43D0A1690A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035234" y="1604963"/>
            <a:ext cx="3577300" cy="4448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151123" y="1604963"/>
            <a:ext cx="3423662" cy="4448175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381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1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2BA5391D-F9EA-4908-96D8-0E095A33204D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0"/>
            <a:ext cx="64611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151122" y="1604964"/>
            <a:ext cx="7461412" cy="1484710"/>
          </a:xfr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151122" y="3438748"/>
            <a:ext cx="3364250" cy="261439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931262" y="3438748"/>
            <a:ext cx="3664927" cy="261439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5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2133600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FFFE9577-A0A9-48DA-B654-B562C039E85A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151122" y="1604964"/>
            <a:ext cx="7461412" cy="1484710"/>
          </a:xfr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151122" y="3438748"/>
            <a:ext cx="2398792" cy="261439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3" name="Picture 12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691020" y="3438748"/>
            <a:ext cx="2398792" cy="261439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213741" y="3438748"/>
            <a:ext cx="2398792" cy="261439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88226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7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EEED9680-947F-4188-9066-93DCD520EFEE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001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121" y="1600200"/>
            <a:ext cx="359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541" y="1600200"/>
            <a:ext cx="36589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1E2C2CF5-2628-4DE8-825A-4B3AE6A7F33D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5669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1121" y="1535113"/>
            <a:ext cx="361675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1121" y="2174875"/>
            <a:ext cx="361675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6409" y="1535113"/>
            <a:ext cx="37703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6409" y="2174875"/>
            <a:ext cx="37703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9DB94204-CDA2-45BF-AEA5-A0E750C81252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4611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9507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3050"/>
            <a:ext cx="274041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1762" y="273050"/>
            <a:ext cx="456503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1122" y="1435100"/>
            <a:ext cx="274041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43B2D1CA-297F-4CBA-AD8F-B3E11C5F657C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7720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3" y="4406900"/>
            <a:ext cx="734359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1123" y="2906713"/>
            <a:ext cx="734359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rgbClr val="65656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7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F99B41CC-89E4-457E-A63E-879682555D2C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7308" y="6119932"/>
            <a:ext cx="2080147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7975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122" y="274638"/>
            <a:ext cx="7461411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122" y="1600200"/>
            <a:ext cx="7535678" cy="452596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51122" y="6425470"/>
            <a:ext cx="154335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707225-1BA4-4267-92F8-548E5F8E8A6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25470"/>
            <a:ext cx="638688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DW-Hor-RE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1652" y="6305019"/>
            <a:ext cx="2110324" cy="42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9278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010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524000"/>
            <a:ext cx="80010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079060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CF6C7-EC35-402F-8BC5-2E4826A61E00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Subject to Deliberative Process Privilege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04D7-4F8A-4367-81D3-496085F24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61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6898" y="274638"/>
            <a:ext cx="76356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898" y="1600200"/>
            <a:ext cx="77099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6898" y="6425470"/>
            <a:ext cx="17175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656565"/>
                </a:solidFill>
                <a:latin typeface="Arial"/>
                <a:cs typeface="Arial"/>
              </a:defRPr>
            </a:lvl1pPr>
          </a:lstStyle>
          <a:p>
            <a:fld id="{02BC2FDD-2617-4D0B-862A-B104B8AB0EBD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25470"/>
            <a:ext cx="639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400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007DBA"/>
          </a:solidFill>
          <a:latin typeface="Arial-BoldMT"/>
          <a:ea typeface="+mj-ea"/>
          <a:cs typeface="Arial-Bold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2400" b="0" i="0" kern="1200">
          <a:solidFill>
            <a:srgbClr val="656565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5"/>
        </a:buClr>
        <a:buFont typeface="Arial"/>
        <a:buChar char="–"/>
        <a:defRPr sz="1800" b="0" i="0" kern="1200">
          <a:solidFill>
            <a:srgbClr val="656565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1600">
          <a:solidFill>
            <a:srgbClr val="656565"/>
          </a:solidFill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5"/>
        </a:buClr>
        <a:buFont typeface="Arial"/>
        <a:buChar char="–"/>
        <a:defRPr sz="1600" b="0" i="0" kern="1200">
          <a:solidFill>
            <a:srgbClr val="656565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»"/>
        <a:defRPr sz="1600" b="0" i="0" kern="1200">
          <a:solidFill>
            <a:srgbClr val="656565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Smart Watering</a:t>
            </a:r>
            <a:endParaRPr lang="en-US" dirty="0"/>
          </a:p>
        </p:txBody>
      </p:sp>
      <p:pic>
        <p:nvPicPr>
          <p:cNvPr id="5" name="Picture Placeholder 4" descr="DWCH004.jp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3023" y="5343555"/>
            <a:ext cx="7708809" cy="590902"/>
          </a:xfrm>
        </p:spPr>
        <p:txBody>
          <a:bodyPr/>
          <a:lstStyle/>
          <a:p>
            <a:r>
              <a:rPr lang="en-US" dirty="0" smtClean="0"/>
              <a:t>Greg Fisher – Denver Water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12/16/16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4754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CF6C7-EC35-402F-8BC5-2E4826A61E00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04D7-4F8A-4367-81D3-496085F2476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9412" y="1781175"/>
            <a:ext cx="3305175" cy="3295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809" y="570633"/>
            <a:ext cx="8105232" cy="544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882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Denver Water Maximum Day Use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CF6C7-EC35-402F-8BC5-2E4826A61E00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04D7-4F8A-4367-81D3-496085F2476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58" y="1209986"/>
            <a:ext cx="7952870" cy="510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1074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CF6C7-EC35-402F-8BC5-2E4826A61E00}" type="datetime1">
              <a:rPr lang="en-US" smtClean="0"/>
              <a:pPr/>
              <a:t>6/21/2017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04D7-4F8A-4367-81D3-496085F2476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3770" y="974412"/>
            <a:ext cx="3247659" cy="21380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5068" y="657866"/>
            <a:ext cx="3690675" cy="2771134"/>
          </a:xfrm>
          <a:prstGeom prst="rect">
            <a:avLst/>
          </a:prstGeom>
        </p:spPr>
      </p:pic>
      <p:pic>
        <p:nvPicPr>
          <p:cNvPr id="1026" name="Picture 2" descr="Image result for smart water me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89" y="3429000"/>
            <a:ext cx="2750592" cy="275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4156331"/>
      </p:ext>
    </p:extLst>
  </p:cSld>
  <p:clrMapOvr>
    <a:masterClrMapping/>
  </p:clrMapOvr>
</p:sld>
</file>

<file path=ppt/theme/theme1.xml><?xml version="1.0" encoding="utf-8"?>
<a:theme xmlns:a="http://schemas.openxmlformats.org/drawingml/2006/main" name="WAT PPT Template 2014">
  <a:themeElements>
    <a:clrScheme name="DENVER WATER">
      <a:dk1>
        <a:srgbClr val="007DBA"/>
      </a:dk1>
      <a:lt1>
        <a:sysClr val="window" lastClr="FFFFFF"/>
      </a:lt1>
      <a:dk2>
        <a:srgbClr val="007681"/>
      </a:dk2>
      <a:lt2>
        <a:srgbClr val="EEECE1"/>
      </a:lt2>
      <a:accent1>
        <a:srgbClr val="512D6D"/>
      </a:accent1>
      <a:accent2>
        <a:srgbClr val="A6192E"/>
      </a:accent2>
      <a:accent3>
        <a:srgbClr val="719949"/>
      </a:accent3>
      <a:accent4>
        <a:srgbClr val="F0B323"/>
      </a:accent4>
      <a:accent5>
        <a:srgbClr val="DE7C00"/>
      </a:accent5>
      <a:accent6>
        <a:srgbClr val="8A391B"/>
      </a:accent6>
      <a:hlink>
        <a:srgbClr val="71B2C9"/>
      </a:hlink>
      <a:folHlink>
        <a:srgbClr val="512D6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39F8180AB48242BF5364165AFA0E9F" ma:contentTypeVersion="0" ma:contentTypeDescription="Create a new document." ma:contentTypeScope="" ma:versionID="d3827dc5262c31a63f962273eaecab2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807b84a583c133b30822ee67376263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2EABF7-AE11-4EE6-A8CC-6E0A9234126A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ABE599C-C173-45CC-9902-3EFBBFB378E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5FAB8AF-8990-4FC3-A7C3-DCD414634C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65700</TotalTime>
  <Words>46</Words>
  <Application>Microsoft Office PowerPoint</Application>
  <PresentationFormat>On-screen Show (4:3)</PresentationFormat>
  <Paragraphs>15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WAT PPT Template 2014</vt:lpstr>
      <vt:lpstr>Smart Watering</vt:lpstr>
      <vt:lpstr>Slide 2</vt:lpstr>
      <vt:lpstr>Denver Water Maximum Day Use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1</dc:title>
  <dc:creator>Russ</dc:creator>
  <cp:lastModifiedBy>CWCB</cp:lastModifiedBy>
  <cp:revision>178</cp:revision>
  <cp:lastPrinted>2017-06-15T21:30:43Z</cp:lastPrinted>
  <dcterms:created xsi:type="dcterms:W3CDTF">2014-12-02T15:37:05Z</dcterms:created>
  <dcterms:modified xsi:type="dcterms:W3CDTF">2017-06-21T18:04:49Z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0x0101000939F8180AB48242BF5364165AFA0E9F</vt:lpwstr>
  </property>
</Properties>
</file>