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2" r:id="rId6"/>
    <p:sldId id="267" r:id="rId7"/>
    <p:sldId id="266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64012ADD-6F26-4ADF-8980-0A55773723C1}">
          <p14:sldIdLst>
            <p14:sldId id="256"/>
            <p14:sldId id="257"/>
            <p14:sldId id="258"/>
            <p14:sldId id="259"/>
            <p14:sldId id="262"/>
            <p14:sldId id="267"/>
            <p14:sldId id="266"/>
            <p14:sldId id="263"/>
            <p14:sldId id="264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cole Vasconi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-384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6-20T00:16:37.399" idx="2">
    <p:pos x="6000" y="0"/>
    <p:text>Include logo and picture of the gardens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6-20T00:17:16.155" idx="3">
    <p:pos x="6000" y="0"/>
    <p:text>Or maybe have logo, image and mission stated here
+ contact info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3705088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99688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93330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398681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466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94557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15096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534745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marketsandmarkets.com/Market-Reports/vertical-farming-market-221795343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11700" y="3588025"/>
            <a:ext cx="8520600" cy="1043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Jennifer Riley-Chetwynd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Nicole Vasconi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247900" y="442600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6" name="Shape 56" descr="DBG Logo Colo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" y="442600"/>
            <a:ext cx="9143997" cy="2574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Opportunity = Food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3" name="Shape 63" descr="File:New crops-Chicago urban farm.jp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1599" y="542725"/>
            <a:ext cx="3613073" cy="327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 descr="File:Crop circles north of Umatilla, Oregon, USA.jpg - Wikimedia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5" y="1658275"/>
            <a:ext cx="3884852" cy="291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Growing </a:t>
            </a:r>
            <a:r>
              <a:rPr lang="en" dirty="0" smtClean="0"/>
              <a:t>market:</a:t>
            </a:r>
            <a:endParaRPr lang="en" dirty="0"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20% global food production = urban</a:t>
            </a:r>
          </a:p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Feeding 800 million people</a:t>
            </a:r>
          </a:p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New York City as example: </a:t>
            </a:r>
          </a:p>
          <a:p>
            <a:pPr lvl="4"/>
            <a:r>
              <a:rPr lang="en-US" dirty="0" smtClean="0"/>
              <a:t>	$1 billion produce market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Vertical farming = </a:t>
            </a:r>
            <a:r>
              <a:rPr lang="en-US" dirty="0" smtClean="0"/>
              <a:t>$</a:t>
            </a:r>
            <a:r>
              <a:rPr lang="en-US" dirty="0"/>
              <a:t>5.8 billion 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	global market </a:t>
            </a:r>
            <a:r>
              <a:rPr lang="en-US" dirty="0"/>
              <a:t>by 2022</a:t>
            </a:r>
          </a:p>
          <a:p>
            <a:pPr lvl="4"/>
            <a:endParaRPr dirty="0"/>
          </a:p>
        </p:txBody>
      </p:sp>
      <p:pic>
        <p:nvPicPr>
          <p:cNvPr id="71" name="Shape 71" descr="File:Ecologically grown vegetables.jp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3719" y="1211681"/>
            <a:ext cx="3233233" cy="27353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44685" y="4664344"/>
            <a:ext cx="69270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Sources: </a:t>
            </a:r>
            <a:r>
              <a:rPr lang="en-US" sz="1100" dirty="0"/>
              <a:t>Global Urban Farming Market Report </a:t>
            </a:r>
            <a:r>
              <a:rPr lang="en-US" sz="1100" dirty="0" smtClean="0"/>
              <a:t>2016-2021</a:t>
            </a:r>
            <a:r>
              <a:rPr lang="en-US" sz="1100" dirty="0"/>
              <a:t>;</a:t>
            </a:r>
            <a:r>
              <a:rPr lang="en-US" sz="1100" dirty="0">
                <a:hlinkClick r:id="rId4"/>
              </a:rPr>
              <a:t> Vertical Farming Market</a:t>
            </a:r>
            <a:r>
              <a:rPr lang="en-US" sz="1100" dirty="0"/>
              <a:t> by Growth Mechanism </a:t>
            </a:r>
            <a:r>
              <a:rPr lang="en-US" sz="1100" dirty="0" smtClean="0"/>
              <a:t>- </a:t>
            </a:r>
            <a:r>
              <a:rPr lang="en-US" sz="1100" dirty="0"/>
              <a:t>Global Forecast to 2022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" dirty="0" smtClean="0"/>
              <a:t>Shrinking resources – land and water</a:t>
            </a:r>
            <a:endParaRPr lang="en" dirty="0"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marL="1828800" lvl="0" indent="457200">
              <a:spcBef>
                <a:spcPts val="0"/>
              </a:spcBef>
              <a:buNone/>
            </a:pPr>
            <a:endParaRPr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433" y="1137256"/>
            <a:ext cx="2695644" cy="20217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06024" y="2148122"/>
            <a:ext cx="2277540" cy="17148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5364" y="2760580"/>
            <a:ext cx="3296883" cy="22047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12" y="13730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Atmospheric water harvesting: Examples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3404099" y="2351775"/>
            <a:ext cx="1818900" cy="32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700" dirty="0"/>
              <a:t>Image Credit: Wang Laboratory, MIT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1958712" y="4854899"/>
            <a:ext cx="2613300" cy="2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700" dirty="0"/>
              <a:t>Image Credit: James Dyson Award</a:t>
            </a:r>
          </a:p>
        </p:txBody>
      </p:sp>
      <p:cxnSp>
        <p:nvCxnSpPr>
          <p:cNvPr id="98" name="Shape 98"/>
          <p:cNvCxnSpPr/>
          <p:nvPr/>
        </p:nvCxnSpPr>
        <p:spPr>
          <a:xfrm rot="10800000" flipH="1">
            <a:off x="510500" y="2557800"/>
            <a:ext cx="7905300" cy="27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850" y="808125"/>
            <a:ext cx="2053725" cy="154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2850" y="2655075"/>
            <a:ext cx="1691431" cy="225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8939" y="709977"/>
            <a:ext cx="1691424" cy="169142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 txBox="1"/>
          <p:nvPr/>
        </p:nvSpPr>
        <p:spPr>
          <a:xfrm>
            <a:off x="474635" y="2348424"/>
            <a:ext cx="1509900" cy="17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700" dirty="0"/>
              <a:t>Image Credit: Ray Mears</a:t>
            </a:r>
          </a:p>
        </p:txBody>
      </p:sp>
      <p:pic>
        <p:nvPicPr>
          <p:cNvPr id="103" name="Shape 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04912" y="2676075"/>
            <a:ext cx="3248962" cy="216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/>
        </p:nvSpPr>
        <p:spPr>
          <a:xfrm>
            <a:off x="5392682" y="4809874"/>
            <a:ext cx="1818900" cy="2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700" dirty="0"/>
              <a:t>Image Credit: FogQuest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104" y="726104"/>
            <a:ext cx="2595405" cy="16752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827" y="2385646"/>
            <a:ext cx="15327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/>
              <a:t>Image Credit: </a:t>
            </a:r>
            <a:r>
              <a:rPr lang="en-US" sz="700" dirty="0" err="1" smtClean="0"/>
              <a:t>EoleWater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small-scale atmospheric water harvester that is</a:t>
            </a:r>
          </a:p>
          <a:p>
            <a:r>
              <a:rPr lang="en-US" dirty="0" smtClean="0"/>
              <a:t>-Easy to use</a:t>
            </a:r>
          </a:p>
          <a:p>
            <a:r>
              <a:rPr lang="en-US" dirty="0" smtClean="0"/>
              <a:t>-Marketable</a:t>
            </a:r>
          </a:p>
          <a:p>
            <a:r>
              <a:rPr lang="en-US" dirty="0" smtClean="0"/>
              <a:t>-Suited for arid and semi-arid climates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49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Environmental</a:t>
            </a:r>
          </a:p>
          <a:p>
            <a:endParaRPr lang="en-US" dirty="0"/>
          </a:p>
          <a:p>
            <a:r>
              <a:rPr lang="en-US" dirty="0" smtClean="0"/>
              <a:t>Social</a:t>
            </a:r>
          </a:p>
          <a:p>
            <a:endParaRPr lang="en-US" dirty="0"/>
          </a:p>
          <a:p>
            <a:r>
              <a:rPr lang="en-US" dirty="0" smtClean="0"/>
              <a:t>Political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852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What Denver Botanic Gardens brings to the table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/>
              <a:t>-Two locations</a:t>
            </a:r>
            <a:endParaRPr lang="en" dirty="0"/>
          </a:p>
          <a:p>
            <a:pPr lvl="0">
              <a:spcBef>
                <a:spcPts val="0"/>
              </a:spcBef>
              <a:buNone/>
            </a:pPr>
            <a:r>
              <a:rPr lang="en" dirty="0"/>
              <a:t>-750 </a:t>
            </a:r>
            <a:r>
              <a:rPr lang="en" dirty="0" smtClean="0"/>
              <a:t>acres </a:t>
            </a:r>
            <a:endParaRPr lang="en" dirty="0"/>
          </a:p>
          <a:p>
            <a:pPr lvl="0">
              <a:spcBef>
                <a:spcPts val="0"/>
              </a:spcBef>
              <a:buNone/>
            </a:pPr>
            <a:r>
              <a:rPr lang="en" dirty="0"/>
              <a:t>-1.2 million annual visitors</a:t>
            </a:r>
          </a:p>
          <a:p>
            <a:pPr lvl="0">
              <a:spcBef>
                <a:spcPts val="0"/>
              </a:spcBef>
              <a:buNone/>
            </a:pPr>
            <a:r>
              <a:rPr lang="en" dirty="0"/>
              <a:t>-Connections and access </a:t>
            </a:r>
            <a:r>
              <a:rPr lang="en" dirty="0" smtClean="0"/>
              <a:t>to: </a:t>
            </a:r>
            <a:endParaRPr lang="en" dirty="0"/>
          </a:p>
          <a:p>
            <a:pPr lvl="0" indent="457200" rtl="0">
              <a:spcBef>
                <a:spcPts val="0"/>
              </a:spcBef>
              <a:buNone/>
            </a:pPr>
            <a:r>
              <a:rPr lang="en" dirty="0"/>
              <a:t>C</a:t>
            </a:r>
            <a:r>
              <a:rPr lang="en" dirty="0" smtClean="0"/>
              <a:t>ommunity </a:t>
            </a:r>
            <a:r>
              <a:rPr lang="en" dirty="0"/>
              <a:t>partners</a:t>
            </a:r>
          </a:p>
          <a:p>
            <a:pPr lvl="0" indent="457200" rtl="0">
              <a:spcBef>
                <a:spcPts val="0"/>
              </a:spcBef>
              <a:buNone/>
            </a:pPr>
            <a:r>
              <a:rPr lang="en" dirty="0"/>
              <a:t>500+ </a:t>
            </a:r>
            <a:r>
              <a:rPr lang="en" dirty="0" smtClean="0"/>
              <a:t>North American public gardens</a:t>
            </a:r>
            <a:endParaRPr lang="en" dirty="0"/>
          </a:p>
          <a:p>
            <a:pPr lvl="0" indent="457200" rtl="0">
              <a:spcBef>
                <a:spcPts val="0"/>
              </a:spcBef>
              <a:buNone/>
            </a:pPr>
            <a:r>
              <a:rPr lang="en" dirty="0" smtClean="0"/>
              <a:t>International agriculture and horticultural partners</a:t>
            </a:r>
            <a:endParaRPr lang="e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1776" y="958357"/>
            <a:ext cx="4234069" cy="2816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61719" y="332872"/>
            <a:ext cx="8520600" cy="183718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en-US" dirty="0" smtClean="0"/>
              <a:t>Your laboratory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Your marketing partner</a:t>
            </a:r>
            <a:br>
              <a:rPr lang="en-US" dirty="0" smtClean="0"/>
            </a:br>
            <a:r>
              <a:rPr lang="en-US" dirty="0" smtClean="0"/>
              <a:t>Your access to local, national and global markets</a:t>
            </a:r>
            <a:endParaRPr dirty="0"/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800" dirty="0"/>
              <a:t>          </a:t>
            </a:r>
          </a:p>
        </p:txBody>
      </p:sp>
      <p:pic>
        <p:nvPicPr>
          <p:cNvPr id="4" name="Shape 56" descr="DBG Logo Colo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4352"/>
            <a:ext cx="9143997" cy="2574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150</Words>
  <Application>Microsoft Office PowerPoint</Application>
  <PresentationFormat>On-screen Show (16:9)</PresentationFormat>
  <Paragraphs>41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simple-light-2</vt:lpstr>
      <vt:lpstr>Jennifer Riley-Chetwynd Nicole Vasconi</vt:lpstr>
      <vt:lpstr>Opportunity = Food</vt:lpstr>
      <vt:lpstr>Growing market:</vt:lpstr>
      <vt:lpstr>Shrinking resources – land and water</vt:lpstr>
      <vt:lpstr>Atmospheric water harvesting: Examples</vt:lpstr>
      <vt:lpstr>Proposal</vt:lpstr>
      <vt:lpstr>Impacts</vt:lpstr>
      <vt:lpstr>What Denver Botanic Gardens brings to the table</vt:lpstr>
      <vt:lpstr>Your laboratory Your marketing partner Your access to local, national and global markets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Jennifer Riley-Chetwynd Nicole Vasconi</dc:title>
  <dc:creator>Jennifer Riley-Chetwynd</dc:creator>
  <cp:lastModifiedBy>CWCB</cp:lastModifiedBy>
  <cp:revision>11</cp:revision>
  <dcterms:modified xsi:type="dcterms:W3CDTF">2017-06-20T22:54:24Z</dcterms:modified>
</cp:coreProperties>
</file>