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71" r:id="rId3"/>
    <p:sldId id="275" r:id="rId4"/>
    <p:sldId id="263" r:id="rId5"/>
    <p:sldId id="285" r:id="rId6"/>
    <p:sldId id="278" r:id="rId7"/>
    <p:sldId id="284" r:id="rId8"/>
    <p:sldId id="261" r:id="rId9"/>
    <p:sldId id="267" r:id="rId10"/>
    <p:sldId id="268" r:id="rId11"/>
    <p:sldId id="273" r:id="rId12"/>
    <p:sldId id="280" r:id="rId13"/>
    <p:sldId id="288" r:id="rId14"/>
    <p:sldId id="281" r:id="rId15"/>
    <p:sldId id="282" r:id="rId16"/>
    <p:sldId id="28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3538" autoAdjust="0"/>
  </p:normalViewPr>
  <p:slideViewPr>
    <p:cSldViewPr snapToGrid="0">
      <p:cViewPr varScale="1">
        <p:scale>
          <a:sx n="97" d="100"/>
          <a:sy n="97" d="100"/>
        </p:scale>
        <p:origin x="-111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7E56A-AA08-461C-9FD7-20F4A2FB656C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29477-D93B-4D26-BFF4-027A208209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56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“</a:t>
            </a:r>
            <a:r>
              <a:rPr lang="en-US" baseline="0" dirty="0"/>
              <a:t>Solving the Problem of Water Loss”, because, saving water is the cheapest water.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7420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two minutes there is a water main break in the U.S.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1104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U.S.</a:t>
            </a:r>
            <a:r>
              <a:rPr lang="en-US" baseline="0" dirty="0"/>
              <a:t> </a:t>
            </a:r>
            <a:r>
              <a:rPr lang="en-US" dirty="0"/>
              <a:t>infrastructure is</a:t>
            </a:r>
            <a:r>
              <a:rPr lang="en-US" baseline="0" dirty="0"/>
              <a:t> in need of help. Just this year, the American Society of Civil Engineers graded the U.S. water infrastructure as a “D+” or just above failing.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5820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Restore and Expand</a:t>
            </a: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Until we catch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4222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water supply sources are difficult to come by,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demand goes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up, so does the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cost of water.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water supply sources go farther,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help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Fixing water leaks can result in big savings. Ex…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539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leaks are a costly problem, and fixing them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saves money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4839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Easy to find, ignoring</a:t>
            </a:r>
            <a:r>
              <a:rPr lang="en-US" baseline="0" dirty="0"/>
              <a:t> leaks underneath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5993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Acoustic leak detection tests, they listen for water leaks.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Depending on how big and complex…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1369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Whether it works or not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 fast pace of technology advancement that we see today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8638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strongest evidence yet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6847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 leads use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 satellite imagery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resulting in a map that brings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very close to the source of the leak.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0818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a really new company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already they are piloting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9308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technologies take more time, money and man-power than utilities can afford.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2093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your help exploring solutions.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0005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would love it if  you came and talked to me with your ideas on how to advance the field of finding water leaks.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again,  saving water is the cheapest water (pause).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3010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My name is MaryAnn Nason and </a:t>
            </a:r>
            <a:r>
              <a:rPr lang="en-US" baseline="0" dirty="0"/>
              <a:t>I run the Water Conservation Program at the City of Boulder and I’m here to talk about “Solving the Problem of Water Loss”, because, saving water is the cheapest water.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9477-D93B-4D26-BFF4-027A208209A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742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3346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1265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379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150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13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111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575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06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275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455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82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7DC51-1E9D-4F9E-9B37-67758D6F402A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9B9BA-036A-4A4F-B127-BFEF06A01C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953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29288"/>
            <a:ext cx="12192000" cy="812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6509" y="-16761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Solving the Problem of Water Loss: How Can You Help?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44665" y="534300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MaryAnn Nason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City of Boulder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Watershed Sustainability &amp; Outreach Supervisor</a:t>
            </a:r>
          </a:p>
        </p:txBody>
      </p:sp>
    </p:spTree>
    <p:extLst>
      <p:ext uri="{BB962C8B-B14F-4D97-AF65-F5344CB8AC3E}">
        <p14:creationId xmlns:p14="http://schemas.microsoft.com/office/powerpoint/2010/main" xmlns="" val="328985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03"/>
            <a:ext cx="12191816" cy="68581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041770" y="5043712"/>
            <a:ext cx="4946482" cy="155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500" b="1" dirty="0">
                <a:solidFill>
                  <a:srgbClr val="FFC000"/>
                </a:solidFill>
                <a:latin typeface="+mj-lt"/>
              </a:rPr>
              <a:t>2 minutes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447" y="5729615"/>
            <a:ext cx="70510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+mj-lt"/>
              </a:rPr>
              <a:t>A water main breaks in the U.S. every </a:t>
            </a:r>
          </a:p>
        </p:txBody>
      </p:sp>
    </p:spTree>
    <p:extLst>
      <p:ext uri="{BB962C8B-B14F-4D97-AF65-F5344CB8AC3E}">
        <p14:creationId xmlns:p14="http://schemas.microsoft.com/office/powerpoint/2010/main" xmlns="" val="151288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2615" y="457828"/>
            <a:ext cx="6697806" cy="5849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602342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59707" y="116237"/>
            <a:ext cx="6470542" cy="6470542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992921" y="2140222"/>
            <a:ext cx="639143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  <a:latin typeface="+mj-lt"/>
              </a:rPr>
              <a:t>$1 Trillion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58701" y="3810512"/>
            <a:ext cx="64317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+mj-lt"/>
              </a:rPr>
              <a:t>in investment over the next 25 years</a:t>
            </a:r>
          </a:p>
        </p:txBody>
      </p:sp>
    </p:spTree>
    <p:extLst>
      <p:ext uri="{BB962C8B-B14F-4D97-AF65-F5344CB8AC3E}">
        <p14:creationId xmlns:p14="http://schemas.microsoft.com/office/powerpoint/2010/main" xmlns="" val="207425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1132362" y="4177065"/>
            <a:ext cx="9491861" cy="185555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2032559" y="3910913"/>
            <a:ext cx="1665102" cy="2085530"/>
            <a:chOff x="5909512" y="480442"/>
            <a:chExt cx="1654521" cy="5788621"/>
          </a:xfrm>
          <a:effectLst>
            <a:outerShdw blurRad="76200" dist="1041400" dir="11640000" sx="61000" sy="61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20" name="Trapezoid 19"/>
            <p:cNvSpPr/>
            <p:nvPr/>
          </p:nvSpPr>
          <p:spPr>
            <a:xfrm rot="16200000">
              <a:off x="3294172" y="3095783"/>
              <a:ext cx="5788617" cy="557938"/>
            </a:xfrm>
            <a:prstGeom prst="trapezoid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rapezoid 20"/>
            <p:cNvSpPr/>
            <p:nvPr/>
          </p:nvSpPr>
          <p:spPr>
            <a:xfrm rot="16200000" flipV="1">
              <a:off x="4121431" y="2826461"/>
              <a:ext cx="5788621" cy="1096583"/>
            </a:xfrm>
            <a:prstGeom prst="trapezoid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697662" y="4051863"/>
            <a:ext cx="2234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+mj-lt"/>
              </a:rPr>
              <a:t>$10,000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539578" y="582660"/>
            <a:ext cx="2454052" cy="4621132"/>
            <a:chOff x="5909512" y="480443"/>
            <a:chExt cx="1812011" cy="5788618"/>
          </a:xfrm>
          <a:effectLst>
            <a:outerShdw blurRad="76200" dist="1041400" dir="11640000" sx="61000" sy="61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24" name="Trapezoid 23"/>
            <p:cNvSpPr/>
            <p:nvPr/>
          </p:nvSpPr>
          <p:spPr>
            <a:xfrm rot="16200000" flipV="1">
              <a:off x="4200178" y="2747716"/>
              <a:ext cx="5788617" cy="1254073"/>
            </a:xfrm>
            <a:prstGeom prst="trapezoi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rapezoid 22"/>
            <p:cNvSpPr/>
            <p:nvPr/>
          </p:nvSpPr>
          <p:spPr>
            <a:xfrm rot="16200000">
              <a:off x="3294172" y="3095783"/>
              <a:ext cx="5788617" cy="557938"/>
            </a:xfrm>
            <a:prstGeom prst="trapezoid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086979" y="555165"/>
            <a:ext cx="2208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+mj-lt"/>
              </a:rPr>
              <a:t>$30,000</a:t>
            </a:r>
          </a:p>
        </p:txBody>
      </p:sp>
      <p:sp>
        <p:nvSpPr>
          <p:cNvPr id="32" name="Rectangle 31"/>
          <p:cNvSpPr/>
          <p:nvPr/>
        </p:nvSpPr>
        <p:spPr>
          <a:xfrm rot="21035698">
            <a:off x="1135418" y="5382630"/>
            <a:ext cx="11200898" cy="3121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0710630">
            <a:off x="3400306" y="5882683"/>
            <a:ext cx="161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2011</a:t>
            </a:r>
          </a:p>
        </p:txBody>
      </p:sp>
      <p:sp>
        <p:nvSpPr>
          <p:cNvPr id="8" name="TextBox 7"/>
          <p:cNvSpPr txBox="1"/>
          <p:nvPr/>
        </p:nvSpPr>
        <p:spPr>
          <a:xfrm rot="20709610">
            <a:off x="8890616" y="4829972"/>
            <a:ext cx="161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96322" y="4437264"/>
            <a:ext cx="2234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  <a:latin typeface="+mj-lt"/>
              </a:rPr>
              <a:t>Per Acre Foot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23555" y="991046"/>
            <a:ext cx="2234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  <a:latin typeface="+mj-lt"/>
              </a:rPr>
              <a:t>Per Acre Foot</a:t>
            </a:r>
          </a:p>
        </p:txBody>
      </p:sp>
    </p:spTree>
    <p:extLst>
      <p:ext uri="{BB962C8B-B14F-4D97-AF65-F5344CB8AC3E}">
        <p14:creationId xmlns:p14="http://schemas.microsoft.com/office/powerpoint/2010/main" xmlns="" val="2655595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6742" y="343391"/>
            <a:ext cx="9057087" cy="905708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17900" y="2717158"/>
            <a:ext cx="35589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Find the</a:t>
            </a:r>
            <a:endParaRPr lang="en-US" sz="115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76888" y="1685165"/>
            <a:ext cx="4068743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Leak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6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trbimg.com/img-54dbae93/turbine/la-me-water-pipe-pictures-005/600/600x4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7000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62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ut Through the Noise of Acoustic Leak Detecti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714"/>
          <a:stretch/>
        </p:blipFill>
        <p:spPr bwMode="auto">
          <a:xfrm>
            <a:off x="-11635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14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fthmb.tqn.com/ff7_YKmzkkef-Al7RMEZ3p6cWN4=/1500x1000/filters:fill(auto,1)/about/DowsingRods_1500-56a6dfb63df78cf77290a5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9350" y="-914400"/>
            <a:ext cx="12569100" cy="83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44115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of an impact crater on Mar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701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255677"/>
            <a:ext cx="12192000" cy="811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571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23746" y="224571"/>
            <a:ext cx="117682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</a:rPr>
              <a:t>The jury is still out on if it’s</a:t>
            </a:r>
          </a:p>
          <a:p>
            <a:r>
              <a:rPr lang="en-US" sz="6600" dirty="0">
                <a:solidFill>
                  <a:schemeClr val="bg1"/>
                </a:solidFill>
                <a:latin typeface="+mj-lt"/>
              </a:rPr>
              <a:t>affordable or practical…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97260"/>
            <a:ext cx="12192000" cy="36878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644624">
            <a:off x="423746" y="2660459"/>
            <a:ext cx="490654" cy="5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1" name="Rectangle 10"/>
          <p:cNvSpPr/>
          <p:nvPr/>
        </p:nvSpPr>
        <p:spPr>
          <a:xfrm rot="539514">
            <a:off x="2828692" y="2779204"/>
            <a:ext cx="490654" cy="5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2" name="Rectangle 11"/>
          <p:cNvSpPr/>
          <p:nvPr/>
        </p:nvSpPr>
        <p:spPr>
          <a:xfrm rot="21038350">
            <a:off x="3922637" y="2772381"/>
            <a:ext cx="490654" cy="5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3" name="Rectangle 12"/>
          <p:cNvSpPr/>
          <p:nvPr/>
        </p:nvSpPr>
        <p:spPr>
          <a:xfrm rot="20874861">
            <a:off x="6207819" y="2753230"/>
            <a:ext cx="490654" cy="5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4" name="Rectangle 13"/>
          <p:cNvSpPr/>
          <p:nvPr/>
        </p:nvSpPr>
        <p:spPr>
          <a:xfrm rot="1212347">
            <a:off x="7923024" y="2710321"/>
            <a:ext cx="490654" cy="5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5" name="Rectangle 14"/>
          <p:cNvSpPr/>
          <p:nvPr/>
        </p:nvSpPr>
        <p:spPr>
          <a:xfrm>
            <a:off x="8941026" y="2753229"/>
            <a:ext cx="490654" cy="5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6" name="Rectangle 15"/>
          <p:cNvSpPr/>
          <p:nvPr/>
        </p:nvSpPr>
        <p:spPr>
          <a:xfrm rot="21339305">
            <a:off x="11249750" y="2683674"/>
            <a:ext cx="490654" cy="5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1106751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8026" y="1620304"/>
            <a:ext cx="977651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00B0F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Current Solutions Are…</a:t>
            </a:r>
            <a:endParaRPr lang="en-US" sz="2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 Intensive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Expensive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Consuming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78756" y="-309384"/>
            <a:ext cx="796834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PROBLEM</a:t>
            </a:r>
          </a:p>
        </p:txBody>
      </p:sp>
      <p:pic>
        <p:nvPicPr>
          <p:cNvPr id="4" name="Picture 3" descr="bigstock-Female-construction-worker-rea-73102663-720x48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8412" y="2615608"/>
            <a:ext cx="6363587" cy="42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8046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117" y="-134639"/>
            <a:ext cx="120969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What do we need? </a:t>
            </a:r>
            <a:r>
              <a:rPr lang="en-US" sz="8800" dirty="0">
                <a:solidFill>
                  <a:srgbClr val="FFC000"/>
                </a:solidFill>
                <a:latin typeface="+mj-lt"/>
              </a:rPr>
              <a:t>Solutions!</a:t>
            </a:r>
            <a:endParaRPr lang="en-US" sz="4400" dirty="0">
              <a:solidFill>
                <a:srgbClr val="FFC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4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26" name="Picture 2" descr="Image result for dron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0"/>
          <a:stretch/>
        </p:blipFill>
        <p:spPr bwMode="auto">
          <a:xfrm>
            <a:off x="3636976" y="1530285"/>
            <a:ext cx="5289883" cy="532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Nanoprob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7673" y="1671634"/>
            <a:ext cx="4709503" cy="476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.forbesimg.com/media/2009/12/16/1216_cash-dollars_650x4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994199"/>
            <a:ext cx="61912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705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0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0.25 -2.22222E-6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1512" y="4863699"/>
            <a:ext cx="1012814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I invite you...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07931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5986"/>
            <a:ext cx="12192000" cy="812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6509" y="-16761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Help us Solve the Problem of Water Loss!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44665" y="513675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MaryAnn Nason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City of Boulder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Watershed Sustainability &amp; Outreach Supervisor 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nasonm@bouldercolorado.gov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720-467-1131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390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2180</TotalTime>
  <Words>429</Words>
  <Application>Microsoft Office PowerPoint</Application>
  <PresentationFormat>Custom</PresentationFormat>
  <Paragraphs>76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Solving the Problem of Water Loss: How Can You Help?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Help us Solve the Problem of Water Loss!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 Sands</dc:creator>
  <cp:lastModifiedBy>CWCB</cp:lastModifiedBy>
  <cp:revision>154</cp:revision>
  <dcterms:created xsi:type="dcterms:W3CDTF">2017-06-16T22:19:47Z</dcterms:created>
  <dcterms:modified xsi:type="dcterms:W3CDTF">2017-06-21T17:59:27Z</dcterms:modified>
</cp:coreProperties>
</file>