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2" r:id="rId2"/>
    <p:sldId id="268" r:id="rId3"/>
    <p:sldId id="266" r:id="rId4"/>
    <p:sldId id="263" r:id="rId5"/>
    <p:sldId id="274" r:id="rId6"/>
    <p:sldId id="256" r:id="rId7"/>
    <p:sldId id="269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2974" autoAdjust="0"/>
  </p:normalViewPr>
  <p:slideViewPr>
    <p:cSldViewPr snapToGrid="0">
      <p:cViewPr varScale="1">
        <p:scale>
          <a:sx n="108" d="100"/>
          <a:sy n="108" d="100"/>
        </p:scale>
        <p:origin x="-61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F20BB-8F8B-4772-848F-2ED67342DB3F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CDF15-EC8F-41AD-AF47-D637042FC1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29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1377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Westerly Creek (left), </a:t>
            </a:r>
            <a:r>
              <a:rPr lang="en-US" dirty="0" smtClean="0"/>
              <a:t>Aqua</a:t>
            </a:r>
            <a:r>
              <a:rPr lang="en-US" baseline="0" dirty="0" smtClean="0"/>
              <a:t> Golf </a:t>
            </a:r>
            <a:r>
              <a:rPr lang="en-US" baseline="0" dirty="0" err="1" smtClean="0"/>
              <a:t>forebay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5889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Bear Creek (top left), all others South Platte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1548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</a:t>
            </a:r>
            <a:r>
              <a:rPr lang="en-US" baseline="0" dirty="0" smtClean="0"/>
              <a:t> left:  Burlington Head Gate debris; storm drain clogged with trash, trash in Storm Sewer on its way to waterway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4321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Clockwise from upper left – China, Rio, Beirut, South Pacific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3667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Clockwise from upper left – Baltimore’s Mr. Trash Wheel, </a:t>
            </a:r>
            <a:r>
              <a:rPr lang="en-US" dirty="0" err="1"/>
              <a:t>Bandalong</a:t>
            </a:r>
            <a:r>
              <a:rPr lang="en-US" dirty="0"/>
              <a:t> in DC, river cleanup in upper Midwest, boom (location </a:t>
            </a:r>
            <a:r>
              <a:rPr lang="en-US" dirty="0" err="1"/>
              <a:t>unkown</a:t>
            </a:r>
            <a:r>
              <a:rPr lang="en-US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548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8714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CDF15-EC8F-41AD-AF47-D637042FC10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BA5CE6-138B-4247-8598-4923E3DA9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0F8F915-A832-473D-A026-5E8FF9690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E0B6DD3-3475-47EF-B782-C7EF778B1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9B0B85-A133-4D10-B020-CE10B5D2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6F132DB-85EB-4C41-A137-D5ECE55C7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683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C622F3-2A00-485A-ACBD-F51B80A8F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63FF0D-21A4-4AC6-9680-0328B27A3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80F8A3-3698-4DDE-860B-12BA44C0C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35A418-706B-4D0D-9C10-EFA86C186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D03120-0239-472E-B714-62AC1EC1F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829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AF3456-DF0B-4828-B846-AC452B932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2A7C0C-E0D7-4BA9-A984-2E9FA89F0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BA9D3F-774A-4921-AA84-F4748EAC8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72FDF2-9D5F-4D68-967F-F9351B9B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A51200-C2F2-43FF-8754-5AAAF421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279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FE047D-5344-4E21-AAF2-CA20C91EC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879C55-FFC4-4DA3-A743-ADF0BF8A44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835F4A5-26EE-4248-99CA-E3F77B31C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41A3336-7BEB-4914-8A22-E2B0E515D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074BFC8-EA17-4C82-B03A-5EC660CD6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FFEF6B8-28A6-4097-A203-F0913BE7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282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0D4CA0-0529-4F48-ABE9-43AA7778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D72A92-E7B5-4195-AEA4-D4AAC734F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171F819-6647-41D7-ABBD-51B6F277C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4BBDD5A-BB07-4A7C-B5F0-E3D7B87AC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4AA704A-1D9D-4C57-91A2-1EC532D296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853CA40-50C1-4067-A371-DFC37C69C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F8BD261-5102-4C0F-8EC3-3507DFAC0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7FD4F49-A8F7-4EE2-8884-3CFF5AD9B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083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36BCCE-3EFD-4217-90AF-8386A56C6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BD70FC8-3C81-4024-AB6A-7E2088CFF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8C6F5B8-1C10-46D1-A366-08CC73EE5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070D63-6F3D-482B-A2BD-213745BEE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75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3726169-C376-47AB-8CF9-3EAC5C506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D9C2800-0A99-42FC-866A-C4A904739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8B6FF14-DEE2-43CC-A0D6-9BFD89133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470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DB1835-A6B1-4505-9690-FD6E02E48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89FB58-02E8-4DB9-9A68-25353ABC2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7F2005D-F8F2-4421-8356-559AA65C9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603CC5-FFCD-4D08-AA50-74B7DFDF2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6D5B2E-5E0D-47AA-B572-81DD868B0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C0F2466-D453-4D5C-8040-BBCBB7087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891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1D1DF1-0C89-465A-8E57-D01A6AC4A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4DCDF05-E3F7-4B7D-ACD6-56602678A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2B3C800-E727-4272-829B-E7D4B8271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75FC888-579A-4E1B-8E4D-12A04AC83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E0DEF97-E80A-434B-9D49-A9C9F3C8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BD14FE-88CD-4F07-87C0-4179DAA32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909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51A8F0-CF2E-4AB5-94BF-A7AA9A3A3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897048E-B8A1-47D7-ADF0-0A4E66A65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EA4044-42D1-4DFB-AEE3-6F2CB178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40D148-00A0-41D3-AB02-A61BFFC1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736E20-BD1F-4C3E-AFD3-722B0AC11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159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C0DF15F-55A3-47C6-95D7-D1114A029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4F9EFDA-0608-495A-848D-883CBC56B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755176-8415-42E7-B179-E2EB54207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157CC5-C2BE-433B-A82A-8F364E1A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A5684D-0674-4F4E-8A9B-2EE31D00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7725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03D2287-878F-43FD-B868-23AADC79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62560CA-D2C2-47D7-A97E-9BE7A0DC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DA4A98-ED66-4A93-9E5C-801E43B9F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BE8D7-3DB5-43E2-9CE2-D69FF3563A55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F68B76-6F3E-4A30-AE8A-4250D8C1A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A1B904-DCD4-4132-A99D-55FC18644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C6AAB-6E7E-46C5-8CA7-27452B43C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52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2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22B92-F661-4806-A0BE-E5E63F3C7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bg1"/>
                </a:solidFill>
              </a:rPr>
              <a:t>What If?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615726"/>
            <a:ext cx="12264751" cy="7570269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625366" y="3008668"/>
            <a:ext cx="9144000" cy="1789471"/>
          </a:xfrm>
        </p:spPr>
        <p:txBody>
          <a:bodyPr>
            <a:normAutofit fontScale="55000" lnSpcReduction="20000"/>
          </a:bodyPr>
          <a:lstStyle/>
          <a:p>
            <a:r>
              <a:rPr lang="en-US" sz="7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Partners:</a:t>
            </a:r>
          </a:p>
          <a:p>
            <a:r>
              <a:rPr lang="en-US" sz="7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Urban Drainage and Flood Control District</a:t>
            </a:r>
          </a:p>
          <a:p>
            <a:r>
              <a:rPr lang="en-US" sz="7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City and County of Denver</a:t>
            </a:r>
            <a:endParaRPr lang="en-US" sz="7200" dirty="0"/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1625366" y="92515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Devon Buckels, AICP</a:t>
            </a:r>
            <a:endParaRPr lang="en-US" sz="7200" dirty="0" smtClean="0">
              <a:solidFill>
                <a:prstClr val="white"/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en-US" sz="7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The Water Connection / </a:t>
            </a:r>
          </a:p>
          <a:p>
            <a:r>
              <a:rPr lang="en-US" sz="7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The Greenway Foundation</a:t>
            </a:r>
            <a:endParaRPr lang="en-US" sz="7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268" y="4483099"/>
            <a:ext cx="3405355" cy="229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082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44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A picture containing outdoor, animal, water, bird&#10;&#10;Description generated with high confidence">
            <a:extLst>
              <a:ext uri="{FF2B5EF4-FFF2-40B4-BE49-F238E27FC236}">
                <a16:creationId xmlns:a16="http://schemas.microsoft.com/office/drawing/2014/main" xmlns="" id="{75E720FF-9F9E-4E49-818E-74EC7C939A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79" r="8929" b="2"/>
          <a:stretch/>
        </p:blipFill>
        <p:spPr>
          <a:xfrm>
            <a:off x="317635" y="299363"/>
            <a:ext cx="4160452" cy="62369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2B1536-90DE-4D46-99D4-36F8E182CE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Problem</a:t>
            </a:r>
          </a:p>
        </p:txBody>
      </p:sp>
      <p:pic>
        <p:nvPicPr>
          <p:cNvPr id="9" name="Content Placeholder 4" descr="A picture containing outdoor, grass, water, ground&#10;&#10;Description generated with very high confidenc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144" r="1" b="5741"/>
          <a:stretch/>
        </p:blipFill>
        <p:spPr>
          <a:xfrm>
            <a:off x="4639377" y="299363"/>
            <a:ext cx="7267074" cy="32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578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tree, outdoor&#10;&#10;Description generated with very high confidence">
            <a:extLst>
              <a:ext uri="{FF2B5EF4-FFF2-40B4-BE49-F238E27FC236}">
                <a16:creationId xmlns:a16="http://schemas.microsoft.com/office/drawing/2014/main" xmlns="" id="{BD11218D-2C20-448A-AD71-2E7999FFCF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484" r="-3" b="5070"/>
          <a:stretch/>
        </p:blipFill>
        <p:spPr>
          <a:xfrm>
            <a:off x="477507" y="4108589"/>
            <a:ext cx="2048359" cy="2241870"/>
          </a:xfrm>
          <a:prstGeom prst="rect">
            <a:avLst/>
          </a:prstGeom>
        </p:spPr>
      </p:pic>
      <p:pic>
        <p:nvPicPr>
          <p:cNvPr id="25" name="Content Placeholder 4" descr="A bird swimming in water&#10;&#10;Description generated with high confidence">
            <a:extLst>
              <a:ext uri="{FF2B5EF4-FFF2-40B4-BE49-F238E27FC236}">
                <a16:creationId xmlns:a16="http://schemas.microsoft.com/office/drawing/2014/main" xmlns="" id="{085C092C-E46A-4998-89E8-0E7BA1A0BB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2" r="14342" b="-3"/>
          <a:stretch/>
        </p:blipFill>
        <p:spPr>
          <a:xfrm>
            <a:off x="471944" y="484632"/>
            <a:ext cx="4268712" cy="3454253"/>
          </a:xfrm>
          <a:prstGeom prst="rect">
            <a:avLst/>
          </a:prstGeom>
        </p:spPr>
      </p:pic>
      <p:pic>
        <p:nvPicPr>
          <p:cNvPr id="5" name="Content Placeholder 4" descr="A rocky beach&#10;&#10;Description generated with very high confidence">
            <a:extLst>
              <a:ext uri="{FF2B5EF4-FFF2-40B4-BE49-F238E27FC236}">
                <a16:creationId xmlns:a16="http://schemas.microsoft.com/office/drawing/2014/main" xmlns="" id="{F41CC966-338A-4376-8BD8-27D67F27CF5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731" b="-2"/>
          <a:stretch/>
        </p:blipFill>
        <p:spPr>
          <a:xfrm>
            <a:off x="4901523" y="484631"/>
            <a:ext cx="6818533" cy="5868335"/>
          </a:xfrm>
          <a:prstGeom prst="rect">
            <a:avLst/>
          </a:prstGeom>
        </p:spPr>
      </p:pic>
      <p:pic>
        <p:nvPicPr>
          <p:cNvPr id="19" name="Content Placeholder 4" descr="A picture containing ground, outdoor, animal, water&#10;&#10;Description generated with very high confidence">
            <a:extLst>
              <a:ext uri="{FF2B5EF4-FFF2-40B4-BE49-F238E27FC236}">
                <a16:creationId xmlns:a16="http://schemas.microsoft.com/office/drawing/2014/main" xmlns="" id="{30B8B042-258A-495D-BC0A-9E6A502698F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907" r="4" b="4"/>
          <a:stretch/>
        </p:blipFill>
        <p:spPr>
          <a:xfrm>
            <a:off x="2686733" y="4106645"/>
            <a:ext cx="2053923" cy="224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196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cxnSp>
        <p:nvCxnSpPr>
          <p:cNvPr id="27" name="Straight Connector 2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12528" y="3586688"/>
            <a:ext cx="5234105" cy="309703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xmlns="" id="{151E6033-808D-4E12-828D-B4791F10E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81" y="3868170"/>
            <a:ext cx="6381639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Origins</a:t>
            </a:r>
            <a:endParaRPr lang="en-US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9741" y="89389"/>
            <a:ext cx="5171525" cy="34924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686" y="0"/>
            <a:ext cx="5166574" cy="41394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2259" y="1753010"/>
            <a:ext cx="1667482" cy="33519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98" y="3441369"/>
            <a:ext cx="5185668" cy="3364740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7388340" y="5441871"/>
            <a:ext cx="4213720" cy="12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480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" name="Straight Connector 2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ound, outdoor, train, track&#10;&#10;Description generated with very high confidence">
            <a:extLst>
              <a:ext uri="{FF2B5EF4-FFF2-40B4-BE49-F238E27FC236}">
                <a16:creationId xmlns:a16="http://schemas.microsoft.com/office/drawing/2014/main" xmlns="" id="{F7647F67-7D3B-4722-9DB7-6AAAFBE939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897"/>
          <a:stretch/>
        </p:blipFill>
        <p:spPr>
          <a:xfrm>
            <a:off x="317635" y="299363"/>
            <a:ext cx="4160452" cy="3831167"/>
          </a:xfrm>
          <a:prstGeom prst="rect">
            <a:avLst/>
          </a:prstGeom>
        </p:spPr>
      </p:pic>
      <p:pic>
        <p:nvPicPr>
          <p:cNvPr id="13" name="Picture 12" descr="A group of people on a rocky beach&#10;&#10;Description generated with very high confidence">
            <a:extLst>
              <a:ext uri="{FF2B5EF4-FFF2-40B4-BE49-F238E27FC236}">
                <a16:creationId xmlns:a16="http://schemas.microsoft.com/office/drawing/2014/main" xmlns="" id="{298C69D9-CE1C-49F2-BF41-DF10EA9CD8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06" r="4635" b="-1"/>
          <a:stretch/>
        </p:blipFill>
        <p:spPr>
          <a:xfrm>
            <a:off x="4638789" y="299363"/>
            <a:ext cx="4308687" cy="3008188"/>
          </a:xfrm>
          <a:prstGeom prst="rect">
            <a:avLst/>
          </a:prstGeom>
        </p:spPr>
      </p:pic>
      <p:pic>
        <p:nvPicPr>
          <p:cNvPr id="18" name="Content Placeholder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13" r="32693" b="2"/>
          <a:stretch/>
        </p:blipFill>
        <p:spPr>
          <a:xfrm>
            <a:off x="9108179" y="299364"/>
            <a:ext cx="2775313" cy="3008188"/>
          </a:xfrm>
          <a:prstGeom prst="rect">
            <a:avLst/>
          </a:prstGeom>
        </p:spPr>
      </p:pic>
      <p:pic>
        <p:nvPicPr>
          <p:cNvPr id="15" name="Picture 14" descr="A picture containing water, sky, outdoor&#10;&#10;Description generated with very high confidence">
            <a:extLst>
              <a:ext uri="{FF2B5EF4-FFF2-40B4-BE49-F238E27FC236}">
                <a16:creationId xmlns:a16="http://schemas.microsoft.com/office/drawing/2014/main" xmlns="" id="{BDC84DFA-8201-4336-9015-0EFE4E2BFB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92" r="-1" b="14581"/>
          <a:stretch/>
        </p:blipFill>
        <p:spPr>
          <a:xfrm>
            <a:off x="317635" y="4295494"/>
            <a:ext cx="4160452" cy="222249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xmlns="" id="{151E6033-808D-4E12-828D-B4791F10E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Global Issue</a:t>
            </a:r>
          </a:p>
        </p:txBody>
      </p:sp>
    </p:spTree>
    <p:extLst>
      <p:ext uri="{BB962C8B-B14F-4D97-AF65-F5344CB8AC3E}">
        <p14:creationId xmlns:p14="http://schemas.microsoft.com/office/powerpoint/2010/main" xmlns="" val="260193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Connector 2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river running through a forest&#10;&#10;Description generated with very high confidence">
            <a:extLst>
              <a:ext uri="{FF2B5EF4-FFF2-40B4-BE49-F238E27FC236}">
                <a16:creationId xmlns:a16="http://schemas.microsoft.com/office/drawing/2014/main" xmlns="" id="{1F6C61C3-4E2C-4F79-8721-1F9BD42A37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40" r="3" b="3"/>
          <a:stretch/>
        </p:blipFill>
        <p:spPr>
          <a:xfrm>
            <a:off x="317635" y="2705099"/>
            <a:ext cx="4160452" cy="3831167"/>
          </a:xfrm>
          <a:prstGeom prst="rect">
            <a:avLst/>
          </a:prstGeom>
        </p:spPr>
      </p:pic>
      <p:pic>
        <p:nvPicPr>
          <p:cNvPr id="7" name="Picture 6" descr="A group of people standing in a river&#10;&#10;Description generated with very high confidence">
            <a:extLst>
              <a:ext uri="{FF2B5EF4-FFF2-40B4-BE49-F238E27FC236}">
                <a16:creationId xmlns:a16="http://schemas.microsoft.com/office/drawing/2014/main" xmlns="" id="{B88090F5-61BD-4FBD-8C35-5132A31B88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12" b="3"/>
          <a:stretch/>
        </p:blipFill>
        <p:spPr>
          <a:xfrm>
            <a:off x="7574805" y="299363"/>
            <a:ext cx="4308687" cy="3008188"/>
          </a:xfrm>
          <a:prstGeom prst="rect">
            <a:avLst/>
          </a:prstGeom>
        </p:spPr>
      </p:pic>
      <p:pic>
        <p:nvPicPr>
          <p:cNvPr id="15" name="Picture 14" descr="A picture containing tree, water, ground, outdoor&#10;&#10;Description generated with very high confidence">
            <a:extLst>
              <a:ext uri="{FF2B5EF4-FFF2-40B4-BE49-F238E27FC236}">
                <a16:creationId xmlns:a16="http://schemas.microsoft.com/office/drawing/2014/main" xmlns="" id="{6D73252B-F2EF-4CF6-A949-F54A4BE607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57" r="9147" b="-3"/>
          <a:stretch/>
        </p:blipFill>
        <p:spPr>
          <a:xfrm>
            <a:off x="4638675" y="299364"/>
            <a:ext cx="2775313" cy="3008188"/>
          </a:xfrm>
          <a:prstGeom prst="rect">
            <a:avLst/>
          </a:prstGeom>
        </p:spPr>
      </p:pic>
      <p:pic>
        <p:nvPicPr>
          <p:cNvPr id="13" name="Picture 12" descr="A small boat in a body of water&#10;&#10;Description generated with high confidence">
            <a:extLst>
              <a:ext uri="{FF2B5EF4-FFF2-40B4-BE49-F238E27FC236}">
                <a16:creationId xmlns:a16="http://schemas.microsoft.com/office/drawing/2014/main" xmlns="" id="{D73F9BD8-7A81-4AFC-97BB-D4EB6D6065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285" r="-1" b="2685"/>
          <a:stretch/>
        </p:blipFill>
        <p:spPr>
          <a:xfrm>
            <a:off x="317635" y="321733"/>
            <a:ext cx="4160452" cy="22224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22B92-F661-4806-A0BE-E5E63F3C7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</a:rPr>
              <a:t>Existing Solutions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A6DA341-686D-47B6-AF0E-1943D3C74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821" y="5550568"/>
            <a:ext cx="6465286" cy="602551"/>
          </a:xfrm>
        </p:spPr>
        <p:txBody>
          <a:bodyPr>
            <a:normAutofit/>
          </a:bodyPr>
          <a:lstStyle/>
          <a:p>
            <a:pPr algn="l"/>
            <a:endParaRPr lang="en-US" sz="2000" dirty="0">
              <a:solidFill>
                <a:srgbClr val="5EAA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596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2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22B92-F661-4806-A0BE-E5E63F3C7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bg1"/>
                </a:solidFill>
              </a:rPr>
              <a:t>What If?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-19250"/>
            <a:ext cx="12264751" cy="6858000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08497" y="2283922"/>
            <a:ext cx="9144000" cy="1655762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What If?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xmlns="" val="30365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2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22B92-F661-4806-A0BE-E5E63F3C7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bg1"/>
                </a:solidFill>
              </a:rPr>
              <a:t>What If?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-19250"/>
            <a:ext cx="12264751" cy="6858000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08496" y="1831637"/>
            <a:ext cx="9475813" cy="1922297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The Greenway Foundation Thanks our Partners:</a:t>
            </a:r>
          </a:p>
          <a:p>
            <a:endParaRPr lang="en-US" sz="3200" dirty="0" smtClean="0">
              <a:solidFill>
                <a:prstClr val="white"/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en-US" sz="3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Urban Drainage and Flood Control District</a:t>
            </a:r>
          </a:p>
          <a:p>
            <a:r>
              <a:rPr lang="en-US" sz="3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City and County of Denver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268" y="4267201"/>
            <a:ext cx="3613893" cy="243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130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5523</TotalTime>
  <Words>151</Words>
  <Application>Microsoft Office PowerPoint</Application>
  <PresentationFormat>Custom</PresentationFormat>
  <Paragraphs>31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What If?</vt:lpstr>
      <vt:lpstr>The Problem</vt:lpstr>
      <vt:lpstr>Slide 3</vt:lpstr>
      <vt:lpstr>Origins</vt:lpstr>
      <vt:lpstr> A Global Issue</vt:lpstr>
      <vt:lpstr>Existing Solutions</vt:lpstr>
      <vt:lpstr>What If?</vt:lpstr>
      <vt:lpstr>What If?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Novick, Jon - Environmental Quality Division</dc:creator>
  <cp:lastModifiedBy>CWCB</cp:lastModifiedBy>
  <cp:revision>28</cp:revision>
  <dcterms:created xsi:type="dcterms:W3CDTF">2017-06-16T13:03:10Z</dcterms:created>
  <dcterms:modified xsi:type="dcterms:W3CDTF">2017-06-20T22:07:44Z</dcterms:modified>
</cp:coreProperties>
</file>