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9" r:id="rId2"/>
    <p:sldId id="282" r:id="rId3"/>
    <p:sldId id="257" r:id="rId4"/>
    <p:sldId id="277" r:id="rId5"/>
    <p:sldId id="279" r:id="rId6"/>
    <p:sldId id="278" r:id="rId7"/>
    <p:sldId id="269" r:id="rId8"/>
    <p:sldId id="280" r:id="rId9"/>
    <p:sldId id="272" r:id="rId10"/>
    <p:sldId id="273" r:id="rId11"/>
    <p:sldId id="286" r:id="rId12"/>
    <p:sldId id="283" r:id="rId13"/>
    <p:sldId id="285" r:id="rId14"/>
    <p:sldId id="287" r:id="rId15"/>
    <p:sldId id="28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9" autoAdjust="0"/>
    <p:restoredTop sz="85099" autoAdjust="0"/>
  </p:normalViewPr>
  <p:slideViewPr>
    <p:cSldViewPr>
      <p:cViewPr>
        <p:scale>
          <a:sx n="70" d="100"/>
          <a:sy n="70" d="100"/>
        </p:scale>
        <p:origin x="-2814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C582E-DD48-4D39-B43B-5863E3B253BC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87020-1960-4DEE-A485-05F5F7E5DB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7365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-key point:</a:t>
            </a:r>
            <a:r>
              <a:rPr lang="en-US" baseline="0" dirty="0" smtClean="0"/>
              <a:t> everyone knows about the water cycle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http://easyscienceforkids.com/wp-content/uploads/2014/03/Kids-Science-Fun-Facts-All-about-the-Water-Cycle-Diagram-of-the-Water-Cycle-image.jpg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6012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 point: When was the last time you thought</a:t>
            </a:r>
            <a:r>
              <a:rPr lang="en-US" baseline="0" dirty="0" smtClean="0"/>
              <a:t> about evaporation?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5291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Key point: As entrepreneurs, you probably think about this as money evaporating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http://www.networkingwithfish.com/wp-content/uploads/2015/10/glass_half_empty_small_168247334.jpg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http://s.hswstatic.com/gif/money-world-orig.jpg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1296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Key point:</a:t>
            </a:r>
            <a:r>
              <a:rPr lang="en-US" baseline="0" dirty="0" smtClean="0"/>
              <a:t> But it’s more than that. It’s our food, our industry, our jobs, and our recreation. All the things we love about Colorado and the west. All evaporating.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www.google.com/url?sa=i&amp;rct=j&amp;q=&amp;esrc=s&amp;source=images&amp;cd=&amp;cad=rja&amp;uact=8&amp;ved=0ahUKEwiszKz9y8vUAhVLbT4KHeAPCqEQjhwIBQ&amp;url=https%3A%2F%2Ffarmingfirst.org%2Ftag%2Firrigation%2F&amp;psig=AFQjCNHzvRH4GFkbkqPk6x7ZvWgxF39nvQ&amp;ust=1498019549243361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http://www.beveragedaily.com/var/plain_site/storage/images/publications/food-beverage-nutrition/beveragedaily.com/processing-packaging/hanovia-uv-system-eliminates-bacteria-from-water/10253626-1-eng-GB/Hanovia-UV-system-eliminates-bacteria-from-water_strict_xxl.jpg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www.boulder-buzz.com/wp-content/uploads/2017/04/oil-and-gas2.jpg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http://www.imfromdenver.com/wp-content/uploads/2015/06/zzdata-23716_722x480.jpg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8612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Key point: it’s happening on a massive scale. 10% of the CO River flow evaporates in Lake</a:t>
            </a:r>
            <a:r>
              <a:rPr lang="en-US" baseline="0" dirty="0" smtClean="0"/>
              <a:t> Mead and Lake Powell. Locally, in the Chatfield Reservoir, every 5 minutes enough water evaporates that would supply 2 people for an entire year.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https://coyotegulch.blog/2015/12/28/reservoir-evaporation-a-big-challenge-for-water-managers-in-west-univ-of-colorado/#jp-carousel-63634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http://www.denverpost.com/wp-content/uploads/2016/04/20141009__BN20141009_Z00_BNcd10chatfieldp1-1.jpg?w=654&amp;h=435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1206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Key point: we</a:t>
            </a:r>
            <a:r>
              <a:rPr lang="en-US" baseline="0" dirty="0" smtClean="0"/>
              <a:t> don’t have extra water to spare. And it’s only going to get worse.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As it gets worse, water quality will decline and we’ll have to get water from other sources, pumping water across long distances.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http://nca2014.globalchange.gov/highlights/report-findings/water-supply/graphics/water-stress-u-s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681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 point:</a:t>
            </a:r>
            <a:r>
              <a:rPr lang="en-US" baseline="0" dirty="0" smtClean="0"/>
              <a:t> From a water utility perspective, what does this make you think of? Money, and energy. It takes a lot more money to treat dirtier water, and a lot of energy to pump water across the mountains.</a:t>
            </a:r>
          </a:p>
          <a:p>
            <a:r>
              <a:rPr lang="en-US" baseline="0" dirty="0" smtClean="0"/>
              <a:t>Energy is already the 2</a:t>
            </a:r>
            <a:r>
              <a:rPr lang="en-US" baseline="30000" dirty="0" smtClean="0"/>
              <a:t>nd</a:t>
            </a:r>
            <a:r>
              <a:rPr lang="en-US" baseline="0" dirty="0" smtClean="0"/>
              <a:t> largest expense for water utilities, and that will only increase. </a:t>
            </a:r>
          </a:p>
          <a:p>
            <a:r>
              <a:rPr lang="en-US" baseline="0" dirty="0" smtClean="0"/>
              <a:t>Here we have a water problem compounding an energy problem compounding a water problem. It’s a vicious circle that water utilities aren’t equipped to address.</a:t>
            </a:r>
          </a:p>
          <a:p>
            <a:r>
              <a:rPr lang="en-US" baseline="0" dirty="0" smtClean="0"/>
              <a:t>Need to find a solution addresses both water problem and energy problem at the same time.</a:t>
            </a:r>
          </a:p>
          <a:p>
            <a:r>
              <a:rPr lang="en-US" baseline="0" dirty="0" smtClean="0"/>
              <a:t>At NREL, we’ve been exploring one such solution.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http://blogs.worldbank.org/energy/files/energy/Water-Light-Bulb270.jpg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5277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 point:  Introducing floating</a:t>
            </a:r>
            <a:r>
              <a:rPr lang="en-US" baseline="0" dirty="0" smtClean="0"/>
              <a:t> solar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4840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 point:</a:t>
            </a:r>
            <a:r>
              <a:rPr lang="en-US" baseline="0" dirty="0" smtClean="0"/>
              <a:t> details and benefits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6735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Key point:</a:t>
            </a:r>
            <a:r>
              <a:rPr lang="en-US" baseline="0" dirty="0" smtClean="0"/>
              <a:t> details and benefits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3875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Key point:</a:t>
            </a:r>
            <a:r>
              <a:rPr lang="en-US" baseline="0" dirty="0" smtClean="0"/>
              <a:t> details and benefits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http://www.ciel-et-terre.net/wp-content/uploads/2015/02/KAWAGOE-1.jpg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09568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Key point:</a:t>
            </a:r>
            <a:r>
              <a:rPr lang="en-US" baseline="0" dirty="0" smtClean="0"/>
              <a:t> details and benefits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https://forrest.co.uk/wp-content/uploads/2016/08/Forrest-News-Floating-Solar.jpg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2060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 point: this represents opportunity.</a:t>
            </a:r>
            <a:r>
              <a:rPr lang="en-US" baseline="0" dirty="0" smtClean="0"/>
              <a:t> While there may be a shortage of water, there is no shortage of dams/reservoirs/lakes to deploy this technology.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https://water.usgs.gov/GIS/browse/reservoir.gif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18936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</a:t>
            </a:r>
            <a:r>
              <a:rPr lang="en-US" baseline="0" dirty="0" smtClean="0"/>
              <a:t> point: we can’t do this alone. </a:t>
            </a:r>
          </a:p>
          <a:p>
            <a:r>
              <a:rPr lang="en-US" baseline="0" dirty="0" smtClean="0"/>
              <a:t>While we have expertise in technology, innovation is needed: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Rapidly deploy floating solar at-scale. Existing projects are tiny. Need innovation to make this happen at a big scale.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Business models to facilitate this growth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Expertise and insights to allow water utilities and water reservoir managers to adopt this. Must fit within their mission and improve their operations. 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We hope you join us in </a:t>
            </a:r>
            <a:r>
              <a:rPr lang="en-US" baseline="0" smtClean="0"/>
              <a:t>this endeavor.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A87020-1960-4DEE-A485-05F5F7E5DB3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4815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7BBF-B87C-4A35-A45A-C200C54BB058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AB1A-4555-4ABB-B717-BC64E2ED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6934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7BBF-B87C-4A35-A45A-C200C54BB058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AB1A-4555-4ABB-B717-BC64E2ED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332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7BBF-B87C-4A35-A45A-C200C54BB058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AB1A-4555-4ABB-B717-BC64E2ED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9083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7BBF-B87C-4A35-A45A-C200C54BB058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AB1A-4555-4ABB-B717-BC64E2ED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8782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7BBF-B87C-4A35-A45A-C200C54BB058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AB1A-4555-4ABB-B717-BC64E2ED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9469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7BBF-B87C-4A35-A45A-C200C54BB058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AB1A-4555-4ABB-B717-BC64E2ED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1385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7BBF-B87C-4A35-A45A-C200C54BB058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AB1A-4555-4ABB-B717-BC64E2ED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7477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7BBF-B87C-4A35-A45A-C200C54BB058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AB1A-4555-4ABB-B717-BC64E2ED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7464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7BBF-B87C-4A35-A45A-C200C54BB058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AB1A-4555-4ABB-B717-BC64E2ED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7466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7BBF-B87C-4A35-A45A-C200C54BB058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AB1A-4555-4ABB-B717-BC64E2ED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0943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7BBF-B87C-4A35-A45A-C200C54BB058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AB1A-4555-4ABB-B717-BC64E2ED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9761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&amp; Content - Ba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761708" y="3564061"/>
            <a:ext cx="5139372" cy="8808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sz="3200" b="1">
                <a:latin typeface="+mj-lt"/>
                <a:cs typeface="Calibri"/>
              </a:defRPr>
            </a:lvl1pPr>
          </a:lstStyle>
          <a:p>
            <a:r>
              <a:rPr lang="en-US" dirty="0" smtClean="0"/>
              <a:t>Title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761708" y="4522268"/>
            <a:ext cx="5139372" cy="682929"/>
          </a:xfrm>
        </p:spPr>
        <p:txBody>
          <a:bodyPr>
            <a:noAutofit/>
          </a:bodyPr>
          <a:lstStyle>
            <a:lvl1pPr>
              <a:buNone/>
              <a:defRPr sz="2000" b="0">
                <a:latin typeface="Calibri"/>
                <a:cs typeface="Calibri"/>
              </a:defRPr>
            </a:lvl1pPr>
          </a:lstStyle>
          <a:p>
            <a:pPr lvl="0"/>
            <a:r>
              <a:rPr lang="en-US" dirty="0" smtClean="0"/>
              <a:t>Presenter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768155" y="6097518"/>
            <a:ext cx="5144986" cy="243016"/>
          </a:xfrm>
        </p:spPr>
        <p:txBody>
          <a:bodyPr>
            <a:noAutofit/>
          </a:bodyPr>
          <a:lstStyle>
            <a:lvl1pPr>
              <a:buNone/>
              <a:defRPr sz="1100" b="0">
                <a:latin typeface="Calibri"/>
                <a:cs typeface="Calibri"/>
              </a:defRPr>
            </a:lvl1pPr>
          </a:lstStyle>
          <a:p>
            <a:pPr lvl="0"/>
            <a:r>
              <a:rPr lang="en-US" dirty="0" smtClean="0"/>
              <a:t>Publication No.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767322" y="5261812"/>
            <a:ext cx="5139372" cy="682929"/>
          </a:xfrm>
        </p:spPr>
        <p:txBody>
          <a:bodyPr>
            <a:noAutofit/>
          </a:bodyPr>
          <a:lstStyle>
            <a:lvl1pPr>
              <a:buNone/>
              <a:defRPr sz="1400" b="0">
                <a:latin typeface="Calibri"/>
                <a:cs typeface="Calibri"/>
              </a:defRPr>
            </a:lvl1pPr>
          </a:lstStyle>
          <a:p>
            <a:pPr lvl="0"/>
            <a:r>
              <a:rPr lang="en-US" dirty="0" smtClean="0"/>
              <a:t>Month Day, Year</a:t>
            </a:r>
          </a:p>
        </p:txBody>
      </p:sp>
      <p:pic>
        <p:nvPicPr>
          <p:cNvPr id="2" name="Picture 1" descr="40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461" y="440904"/>
            <a:ext cx="3127556" cy="747292"/>
          </a:xfrm>
          <a:prstGeom prst="rect">
            <a:avLst/>
          </a:prstGeom>
        </p:spPr>
      </p:pic>
      <p:pic>
        <p:nvPicPr>
          <p:cNvPr id="3" name="Picture 2" descr="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7545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7BBF-B87C-4A35-A45A-C200C54BB058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BAB1A-4555-4ABB-B717-BC64E2ED1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9324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rdan.Macknick@nrel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5638800"/>
            <a:ext cx="3048000" cy="682929"/>
          </a:xfrm>
        </p:spPr>
        <p:txBody>
          <a:bodyPr/>
          <a:lstStyle/>
          <a:p>
            <a:r>
              <a:rPr lang="en-US" dirty="0" smtClean="0"/>
              <a:t>Jordan Macknick</a:t>
            </a:r>
          </a:p>
          <a:p>
            <a:r>
              <a:rPr lang="en-US" dirty="0" smtClean="0">
                <a:hlinkClick r:id="rId3"/>
              </a:rPr>
              <a:t>Jordan.Macknick@nrel.gov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971800"/>
            <a:ext cx="28194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114800"/>
            <a:ext cx="5329238" cy="1670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7133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-457201" y="-10886"/>
            <a:ext cx="10101299" cy="6868886"/>
            <a:chOff x="-457201" y="-10886"/>
            <a:chExt cx="10101299" cy="6868886"/>
          </a:xfrm>
        </p:grpSpPr>
        <p:pic>
          <p:nvPicPr>
            <p:cNvPr id="5122" name="Picture 2" descr="http://easyscienceforkids.com/wp-content/uploads/2014/03/Kids-Science-Fun-Facts-All-about-the-Water-Cycle-Diagram-of-the-Water-Cycle-imag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57201" y="-10886"/>
              <a:ext cx="10101299" cy="6868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3505200"/>
              <a:ext cx="1828800" cy="39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1981200"/>
              <a:ext cx="2133600" cy="412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15299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evaporation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5800" y="5867400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http://www.exceliteplas.com/wp-content/uploads/2015/06/evaporation-of-swimming-pool.jpg</a:t>
            </a:r>
            <a:endParaRPr lang="en-US" dirty="0"/>
          </a:p>
        </p:txBody>
      </p:sp>
      <p:pic>
        <p:nvPicPr>
          <p:cNvPr id="1026" name="Picture 2" descr="http://www.exceliteplas.com/wp-content/uploads/2015/06/evaporation-of-swimming-poo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6355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www.networkingwithfish.com/wp-content/uploads/2015/10/glass_half_empty_small_1682473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4900" y="319553"/>
            <a:ext cx="7229475" cy="632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s.hswstatic.com/gif/money-world-orig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02" t="3504" r="24805"/>
          <a:stretch/>
        </p:blipFill>
        <p:spPr bwMode="auto">
          <a:xfrm>
            <a:off x="3962400" y="1981200"/>
            <a:ext cx="1524000" cy="183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6553200" y="1981200"/>
            <a:ext cx="1524000" cy="3326078"/>
            <a:chOff x="6553200" y="2023004"/>
            <a:chExt cx="1524000" cy="3326078"/>
          </a:xfrm>
        </p:grpSpPr>
        <p:pic>
          <p:nvPicPr>
            <p:cNvPr id="7" name="Picture 2" descr="http://s.hswstatic.com/gif/money-world-orig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802" t="3504" r="24805"/>
            <a:stretch/>
          </p:blipFill>
          <p:spPr bwMode="auto">
            <a:xfrm>
              <a:off x="6553200" y="2023004"/>
              <a:ext cx="1524000" cy="1836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://s.hswstatic.com/gif/money-world-orig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802" t="3504" r="24805"/>
            <a:stretch/>
          </p:blipFill>
          <p:spPr bwMode="auto">
            <a:xfrm>
              <a:off x="6553200" y="3512874"/>
              <a:ext cx="1524000" cy="1836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577403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2" descr="http://www.beveragedaily.com/var/plain_site/storage/images/publications/food-beverage-nutrition/beveragedaily.com/processing-packaging/hanovia-uv-system-eliminates-bacteria-from-water/10253626-1-eng-GB/Hanovia-UV-system-eliminates-bacteria-from-water_strict_x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3714" y="0"/>
            <a:ext cx="6640286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farmingfirst.org/wordpress/wp-content/uploads/2013/03/australia-irrigatio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897"/>
          <a:stretch/>
        </p:blipFill>
        <p:spPr bwMode="auto">
          <a:xfrm>
            <a:off x="0" y="0"/>
            <a:ext cx="4562475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boulder-buzz.com/wp-content/uploads/2017/04/oil-and-gas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76" r="16562" b="14378"/>
          <a:stretch/>
        </p:blipFill>
        <p:spPr bwMode="auto">
          <a:xfrm>
            <a:off x="-76200" y="3733800"/>
            <a:ext cx="463867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imfromdenver.com/wp-content/uploads/2015/06/zzdata-23716_722x48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4" r="-1"/>
          <a:stretch/>
        </p:blipFill>
        <p:spPr bwMode="auto">
          <a:xfrm>
            <a:off x="4562475" y="3733800"/>
            <a:ext cx="4581524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62475" y="0"/>
            <a:ext cx="4581524" cy="3733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62475" y="3733800"/>
            <a:ext cx="4581524" cy="3733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-32657" y="3733800"/>
            <a:ext cx="4581524" cy="3733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-9525" y="0"/>
            <a:ext cx="4581524" cy="3733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4298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 descr="https://i2.wp.com/coyotegulch.files.wordpress.com/2015/08/lakepowell2008usbrviamtnbest.png?w=620&amp;h=&amp;crop&amp;ssl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345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denverpost.com/wp-content/uploads/2016/04/20141009__BN20141009_Z00_BNcd10chatfieldp1-1.jpg?w=654&amp;h=4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208788"/>
            <a:ext cx="5486400" cy="364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962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664029" y="150174"/>
            <a:ext cx="7609114" cy="6098226"/>
            <a:chOff x="664029" y="150174"/>
            <a:chExt cx="7609114" cy="6098226"/>
          </a:xfrm>
        </p:grpSpPr>
        <p:pic>
          <p:nvPicPr>
            <p:cNvPr id="12290" name="Picture 2" descr="Water Stress in the U. S.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029" y="150174"/>
              <a:ext cx="7609114" cy="6098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514600" y="150174"/>
              <a:ext cx="4495800" cy="8404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059702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blogs.worldbank.org/energy/files/energy/Water-Light-Bulb2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59436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326050" y="4572000"/>
            <a:ext cx="2491901" cy="1866476"/>
            <a:chOff x="2868849" y="5029200"/>
            <a:chExt cx="2491901" cy="1866476"/>
          </a:xfrm>
        </p:grpSpPr>
        <p:sp>
          <p:nvSpPr>
            <p:cNvPr id="5" name="Rectangle 4"/>
            <p:cNvSpPr/>
            <p:nvPr/>
          </p:nvSpPr>
          <p:spPr>
            <a:xfrm>
              <a:off x="2868849" y="5029200"/>
              <a:ext cx="249190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en-US" sz="5400" b="1" cap="all" spc="0" dirty="0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</a:rPr>
                <a:t>ENERGY</a:t>
              </a:r>
              <a:endParaRPr lang="en-US" sz="5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 rot="10800000">
              <a:off x="3006162" y="5972346"/>
              <a:ext cx="221727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en-US" sz="5400" b="1" cap="all" spc="0" dirty="0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</a:rPr>
                <a:t>Water</a:t>
              </a:r>
              <a:endParaRPr lang="en-US" sz="5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51903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496239" y="3244334"/>
            <a:ext cx="4151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http://dv.airvectors.net/g2011m10_12.jpg</a:t>
            </a:r>
            <a:endParaRPr lang="en-US" dirty="0"/>
          </a:p>
        </p:txBody>
      </p:sp>
      <p:pic>
        <p:nvPicPr>
          <p:cNvPr id="15362" name="Picture 2" descr="http://dv.airvectors.net/g2011m10_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28799"/>
            <a:ext cx="9144000" cy="535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Floating Solar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xmlns="" val="976316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http://4.bp.blogspot.com/-RGzwadLPu6E/Ta6iPl6BSYI/AAAAAAAAHP4/zruGsL2yk5U/s1600/Float-articleLarge.jpg</a:t>
            </a:r>
            <a:endParaRPr lang="en-US" dirty="0"/>
          </a:p>
        </p:txBody>
      </p:sp>
      <p:pic>
        <p:nvPicPr>
          <p:cNvPr id="16386" name="Picture 2" descr="http://4.bp.blogspot.com/-RGzwadLPu6E/Ta6iPl6BSYI/AAAAAAAAHP4/zruGsL2yk5U/s1600/Float-article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5143" y="2017394"/>
            <a:ext cx="9365343" cy="491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Floating Solar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xmlns="" val="2159131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http://www.ciel-et-terre.net/wp-content/uploads/2015/10/HANAMIDAI-1-1024x6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81112"/>
            <a:ext cx="9372600" cy="573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Floating Solar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xmlns="" val="1903903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www.ciel-et-terre.net/wp-content/uploads/2015/02/KAWAGOE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97974"/>
            <a:ext cx="9165771" cy="611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885" y="0"/>
            <a:ext cx="9144000" cy="2057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Floating Solar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xmlns="" val="3061987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https://forrest.co.uk/wp-content/uploads/2016/08/Forrest-News-Floating-Sola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6012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Floating Solar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xmlns="" val="488489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86"/>
            <a:ext cx="9144000" cy="6868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685800" y="-10886"/>
            <a:ext cx="7772400" cy="6921290"/>
            <a:chOff x="685800" y="-10886"/>
            <a:chExt cx="7772400" cy="6921290"/>
          </a:xfrm>
        </p:grpSpPr>
        <p:pic>
          <p:nvPicPr>
            <p:cNvPr id="10242" name="Picture 2" descr="https://water.usgs.gov/GIS/browse/reservoir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-10886"/>
              <a:ext cx="7772400" cy="6921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2438400" y="6106538"/>
              <a:ext cx="3733800" cy="59906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106538"/>
            <a:ext cx="2057400" cy="75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96118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0886"/>
            <a:ext cx="9144000" cy="6868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 smtClean="0"/>
          </a:p>
          <a:p>
            <a:pPr lvl="3"/>
            <a:r>
              <a:rPr lang="en-US" sz="6600" dirty="0" smtClean="0"/>
              <a:t>Technology</a:t>
            </a:r>
            <a:endParaRPr lang="en-US" sz="6600" dirty="0"/>
          </a:p>
          <a:p>
            <a:pPr lvl="3"/>
            <a:r>
              <a:rPr lang="en-US" sz="6600" dirty="0" smtClean="0"/>
              <a:t>Scale</a:t>
            </a:r>
          </a:p>
          <a:p>
            <a:pPr lvl="3"/>
            <a:r>
              <a:rPr lang="en-US" sz="6600" dirty="0" smtClean="0"/>
              <a:t>Business Model</a:t>
            </a:r>
          </a:p>
          <a:p>
            <a:pPr lvl="3"/>
            <a:r>
              <a:rPr lang="en-US" sz="6600" dirty="0" smtClean="0"/>
              <a:t>Water Utilities</a:t>
            </a:r>
          </a:p>
          <a:p>
            <a:pPr algn="ctr"/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xmlns="" val="148649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Theme1-nrel40</Template>
  <TotalTime>1139</TotalTime>
  <Words>517</Words>
  <Application>Microsoft Office PowerPoint</Application>
  <PresentationFormat>On-screen Show (4:3)</PresentationFormat>
  <Paragraphs>93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evaporation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NREL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NREL</dc:creator>
  <cp:lastModifiedBy>CWCB</cp:lastModifiedBy>
  <cp:revision>31</cp:revision>
  <dcterms:created xsi:type="dcterms:W3CDTF">2017-06-20T04:19:28Z</dcterms:created>
  <dcterms:modified xsi:type="dcterms:W3CDTF">2017-06-21T18:02:21Z</dcterms:modified>
</cp:coreProperties>
</file>