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58.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diagrams/layout2.xml" ContentType="application/vnd.openxmlformats-officedocument.drawingml.diagramLayout+xml"/>
  <Override PartName="/ppt/notesSlides/notesSlide31.xml" ContentType="application/vnd.openxmlformats-officedocument.presentationml.notesSlide+xml"/>
  <Override PartName="/ppt/slideMasters/slideMaster7.xml" ContentType="application/vnd.openxmlformats-officedocument.presentationml.slideMaster+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 id="2147483739" r:id="rId5"/>
    <p:sldMasterId id="2147483745" r:id="rId6"/>
    <p:sldMasterId id="2147483751" r:id="rId7"/>
  </p:sldMasterIdLst>
  <p:notesMasterIdLst>
    <p:notesMasterId r:id="rId47"/>
  </p:notesMasterIdLst>
  <p:sldIdLst>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264" r:id="rId37"/>
    <p:sldId id="265" r:id="rId38"/>
    <p:sldId id="271" r:id="rId39"/>
    <p:sldId id="272" r:id="rId40"/>
    <p:sldId id="262" r:id="rId41"/>
    <p:sldId id="263" r:id="rId42"/>
    <p:sldId id="266" r:id="rId43"/>
    <p:sldId id="306" r:id="rId44"/>
    <p:sldId id="308" r:id="rId45"/>
    <p:sldId id="30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21" autoAdjust="0"/>
    <p:restoredTop sz="94660"/>
  </p:normalViewPr>
  <p:slideViewPr>
    <p:cSldViewPr snapToGrid="0">
      <p:cViewPr varScale="1">
        <p:scale>
          <a:sx n="116" d="100"/>
          <a:sy n="116" d="100"/>
        </p:scale>
        <p:origin x="-234" y="-11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45B8DA-2C15-4F4F-9E40-984B86651137}" type="doc">
      <dgm:prSet loTypeId="urn:microsoft.com/office/officeart/2005/8/layout/cycle3" loCatId="cycle" qsTypeId="urn:microsoft.com/office/officeart/2005/8/quickstyle/simple1" qsCatId="simple" csTypeId="urn:microsoft.com/office/officeart/2005/8/colors/accent4_2" csCatId="accent4" phldr="1"/>
      <dgm:spPr/>
      <dgm:t>
        <a:bodyPr/>
        <a:lstStyle/>
        <a:p>
          <a:endParaRPr lang="en-US"/>
        </a:p>
      </dgm:t>
    </dgm:pt>
    <dgm:pt modelId="{E965F107-ACD7-46F1-A5AC-B40ECD9D48F5}">
      <dgm:prSet phldrT="[Text]" custT="1"/>
      <dgm:spPr>
        <a:solidFill>
          <a:srgbClr val="0070C0"/>
        </a:solidFill>
      </dgm:spPr>
      <dgm:t>
        <a:bodyPr/>
        <a:lstStyle/>
        <a:p>
          <a:r>
            <a:rPr lang="en-US" sz="1600" dirty="0" smtClean="0"/>
            <a:t>Estimate Future Demand for Water</a:t>
          </a:r>
          <a:endParaRPr lang="en-US" sz="1600" dirty="0"/>
        </a:p>
      </dgm:t>
    </dgm:pt>
    <dgm:pt modelId="{A4B8199F-F4FC-4ED6-94DF-347161FEB01B}" type="parTrans" cxnId="{B22C1573-0531-4B75-8CC4-202A7E044AFB}">
      <dgm:prSet/>
      <dgm:spPr/>
      <dgm:t>
        <a:bodyPr/>
        <a:lstStyle/>
        <a:p>
          <a:endParaRPr lang="en-US" sz="2400"/>
        </a:p>
      </dgm:t>
    </dgm:pt>
    <dgm:pt modelId="{DD311B64-0118-414B-8D26-D0FA086FC924}" type="sibTrans" cxnId="{B22C1573-0531-4B75-8CC4-202A7E044AFB}">
      <dgm:prSet/>
      <dgm:spPr>
        <a:solidFill>
          <a:srgbClr val="92D050"/>
        </a:solidFill>
      </dgm:spPr>
      <dgm:t>
        <a:bodyPr/>
        <a:lstStyle/>
        <a:p>
          <a:endParaRPr lang="en-US" sz="2400"/>
        </a:p>
      </dgm:t>
    </dgm:pt>
    <dgm:pt modelId="{7C2D6EB5-134A-4629-81B7-C7AFF9A29D34}">
      <dgm:prSet phldrT="[Text]" custT="1"/>
      <dgm:spPr>
        <a:solidFill>
          <a:srgbClr val="0070C0"/>
        </a:solidFill>
      </dgm:spPr>
      <dgm:t>
        <a:bodyPr/>
        <a:lstStyle/>
        <a:p>
          <a:r>
            <a:rPr lang="en-US" sz="1600" dirty="0" smtClean="0"/>
            <a:t>Calculate Future Water Supply for Average, Wet, Dry Years</a:t>
          </a:r>
          <a:endParaRPr lang="en-US" sz="1600" dirty="0"/>
        </a:p>
      </dgm:t>
    </dgm:pt>
    <dgm:pt modelId="{15BF6DB8-2500-474C-B1DC-CD689B7A84E3}" type="parTrans" cxnId="{355B32B3-353B-44D2-AE8F-7C1295E36E1D}">
      <dgm:prSet/>
      <dgm:spPr/>
      <dgm:t>
        <a:bodyPr/>
        <a:lstStyle/>
        <a:p>
          <a:endParaRPr lang="en-US" sz="2400"/>
        </a:p>
      </dgm:t>
    </dgm:pt>
    <dgm:pt modelId="{49B61109-7096-4F99-8946-907F6A20A2D2}" type="sibTrans" cxnId="{355B32B3-353B-44D2-AE8F-7C1295E36E1D}">
      <dgm:prSet/>
      <dgm:spPr/>
      <dgm:t>
        <a:bodyPr/>
        <a:lstStyle/>
        <a:p>
          <a:endParaRPr lang="en-US" sz="2400"/>
        </a:p>
      </dgm:t>
    </dgm:pt>
    <dgm:pt modelId="{1396C03C-1350-44BD-8044-767FFF6CC443}">
      <dgm:prSet phldrT="[Text]" custT="1"/>
      <dgm:spPr>
        <a:solidFill>
          <a:srgbClr val="0070C0"/>
        </a:solidFill>
      </dgm:spPr>
      <dgm:t>
        <a:bodyPr/>
        <a:lstStyle/>
        <a:p>
          <a:r>
            <a:rPr lang="en-US" sz="1600" dirty="0" smtClean="0"/>
            <a:t>Compare Demand to Supply Projections</a:t>
          </a:r>
          <a:endParaRPr lang="en-US" sz="1600" dirty="0"/>
        </a:p>
      </dgm:t>
    </dgm:pt>
    <dgm:pt modelId="{7EE63777-8F1D-41D9-BB14-9D3992FC37B6}" type="parTrans" cxnId="{7CE62B6C-72C4-4003-BA10-B5EDF02322A1}">
      <dgm:prSet/>
      <dgm:spPr/>
      <dgm:t>
        <a:bodyPr/>
        <a:lstStyle/>
        <a:p>
          <a:endParaRPr lang="en-US" sz="2400"/>
        </a:p>
      </dgm:t>
    </dgm:pt>
    <dgm:pt modelId="{B1150AC5-EA4B-462E-B4A4-AFE075FEC580}" type="sibTrans" cxnId="{7CE62B6C-72C4-4003-BA10-B5EDF02322A1}">
      <dgm:prSet/>
      <dgm:spPr/>
      <dgm:t>
        <a:bodyPr/>
        <a:lstStyle/>
        <a:p>
          <a:endParaRPr lang="en-US" sz="2400"/>
        </a:p>
      </dgm:t>
    </dgm:pt>
    <dgm:pt modelId="{CBE1F10C-C969-4968-90C9-10A3F4A08B90}">
      <dgm:prSet phldrT="[Text]" custT="1"/>
      <dgm:spPr>
        <a:solidFill>
          <a:srgbClr val="0070C0"/>
        </a:solidFill>
      </dgm:spPr>
      <dgm:t>
        <a:bodyPr/>
        <a:lstStyle/>
        <a:p>
          <a:r>
            <a:rPr lang="en-US" sz="1600" dirty="0" smtClean="0"/>
            <a:t>Recommend rebalancing land use and water supply if needed</a:t>
          </a:r>
          <a:endParaRPr lang="en-US" sz="1600" dirty="0"/>
        </a:p>
      </dgm:t>
    </dgm:pt>
    <dgm:pt modelId="{D7611192-A30A-4659-8102-516FB8AFC570}" type="parTrans" cxnId="{B5D48C57-7A30-4993-8276-1DC3FCA4FD66}">
      <dgm:prSet/>
      <dgm:spPr/>
      <dgm:t>
        <a:bodyPr/>
        <a:lstStyle/>
        <a:p>
          <a:endParaRPr lang="en-US" sz="2400"/>
        </a:p>
      </dgm:t>
    </dgm:pt>
    <dgm:pt modelId="{82744DF0-6425-4FCF-AC66-31A4A0A2ADA5}" type="sibTrans" cxnId="{B5D48C57-7A30-4993-8276-1DC3FCA4FD66}">
      <dgm:prSet/>
      <dgm:spPr/>
      <dgm:t>
        <a:bodyPr/>
        <a:lstStyle/>
        <a:p>
          <a:endParaRPr lang="en-US" sz="2400"/>
        </a:p>
      </dgm:t>
    </dgm:pt>
    <dgm:pt modelId="{3A17794B-F518-429F-B1D5-316D31913735}">
      <dgm:prSet phldrT="[Text]" custT="1"/>
      <dgm:spPr>
        <a:solidFill>
          <a:srgbClr val="0070C0"/>
        </a:solidFill>
      </dgm:spPr>
      <dgm:t>
        <a:bodyPr/>
        <a:lstStyle/>
        <a:p>
          <a:r>
            <a:rPr lang="en-US" sz="1600" dirty="0" smtClean="0"/>
            <a:t>City policy decisions made on land use and water supply.</a:t>
          </a:r>
          <a:endParaRPr lang="en-US" sz="1600" dirty="0"/>
        </a:p>
      </dgm:t>
    </dgm:pt>
    <dgm:pt modelId="{1136455E-39E1-4095-9568-D47019636363}" type="parTrans" cxnId="{33FA8444-7B4F-4B88-9109-047907DDB9A6}">
      <dgm:prSet/>
      <dgm:spPr/>
      <dgm:t>
        <a:bodyPr/>
        <a:lstStyle/>
        <a:p>
          <a:endParaRPr lang="en-US" sz="2400"/>
        </a:p>
      </dgm:t>
    </dgm:pt>
    <dgm:pt modelId="{B0AA9D48-80B9-4A13-B815-450F23F3E5BB}" type="sibTrans" cxnId="{33FA8444-7B4F-4B88-9109-047907DDB9A6}">
      <dgm:prSet/>
      <dgm:spPr/>
      <dgm:t>
        <a:bodyPr/>
        <a:lstStyle/>
        <a:p>
          <a:endParaRPr lang="en-US" sz="2400"/>
        </a:p>
      </dgm:t>
    </dgm:pt>
    <dgm:pt modelId="{7C86E311-538F-4E75-BEAD-221A40EF9D6F}">
      <dgm:prSet phldrT="[Text]" custT="1"/>
      <dgm:spPr>
        <a:solidFill>
          <a:srgbClr val="0070C0"/>
        </a:solidFill>
      </dgm:spPr>
      <dgm:t>
        <a:bodyPr/>
        <a:lstStyle/>
        <a:p>
          <a:r>
            <a:rPr lang="en-US" sz="1600" dirty="0" smtClean="0"/>
            <a:t>Estimate Future Water Supply  “gap”</a:t>
          </a:r>
          <a:endParaRPr lang="en-US" sz="1600" dirty="0"/>
        </a:p>
      </dgm:t>
    </dgm:pt>
    <dgm:pt modelId="{1CD58A52-8608-4E4A-B39D-6447CB706495}" type="parTrans" cxnId="{3475829E-7E66-41D3-9082-1921A8AD175C}">
      <dgm:prSet/>
      <dgm:spPr/>
      <dgm:t>
        <a:bodyPr/>
        <a:lstStyle/>
        <a:p>
          <a:endParaRPr lang="en-US" sz="2400"/>
        </a:p>
      </dgm:t>
    </dgm:pt>
    <dgm:pt modelId="{FC261095-979E-4A8C-9323-BD7FD2EE17AE}" type="sibTrans" cxnId="{3475829E-7E66-41D3-9082-1921A8AD175C}">
      <dgm:prSet/>
      <dgm:spPr/>
      <dgm:t>
        <a:bodyPr/>
        <a:lstStyle/>
        <a:p>
          <a:endParaRPr lang="en-US" sz="2400"/>
        </a:p>
      </dgm:t>
    </dgm:pt>
    <dgm:pt modelId="{56DEED42-E2A6-4810-9030-C406BCCC6CF8}">
      <dgm:prSet phldrT="[Text]" custT="1"/>
      <dgm:spPr>
        <a:solidFill>
          <a:srgbClr val="0070C0"/>
        </a:solidFill>
      </dgm:spPr>
      <dgm:t>
        <a:bodyPr/>
        <a:lstStyle/>
        <a:p>
          <a:r>
            <a:rPr lang="en-US" sz="1600" dirty="0" smtClean="0"/>
            <a:t>Plan and implement strategy to close the “gap”</a:t>
          </a:r>
          <a:endParaRPr lang="en-US" sz="1600" dirty="0"/>
        </a:p>
      </dgm:t>
    </dgm:pt>
    <dgm:pt modelId="{8D950922-EFFB-42AA-8452-53F97DDDBC43}" type="parTrans" cxnId="{6B92D592-0E2D-4FA0-B9F3-A8A02AD15F2F}">
      <dgm:prSet/>
      <dgm:spPr/>
      <dgm:t>
        <a:bodyPr/>
        <a:lstStyle/>
        <a:p>
          <a:endParaRPr lang="en-US" sz="2400"/>
        </a:p>
      </dgm:t>
    </dgm:pt>
    <dgm:pt modelId="{D8616ADB-7AA9-43DB-9A3F-7DD714EC8856}" type="sibTrans" cxnId="{6B92D592-0E2D-4FA0-B9F3-A8A02AD15F2F}">
      <dgm:prSet/>
      <dgm:spPr/>
      <dgm:t>
        <a:bodyPr/>
        <a:lstStyle/>
        <a:p>
          <a:endParaRPr lang="en-US" sz="2400"/>
        </a:p>
      </dgm:t>
    </dgm:pt>
    <dgm:pt modelId="{48591ABA-AEE2-4744-8B33-D82365AF45B3}" type="pres">
      <dgm:prSet presAssocID="{4E45B8DA-2C15-4F4F-9E40-984B86651137}" presName="Name0" presStyleCnt="0">
        <dgm:presLayoutVars>
          <dgm:dir/>
          <dgm:resizeHandles val="exact"/>
        </dgm:presLayoutVars>
      </dgm:prSet>
      <dgm:spPr/>
      <dgm:t>
        <a:bodyPr/>
        <a:lstStyle/>
        <a:p>
          <a:endParaRPr lang="en-US"/>
        </a:p>
      </dgm:t>
    </dgm:pt>
    <dgm:pt modelId="{C197EF99-832B-4029-B9F4-1CFAF93FFCBC}" type="pres">
      <dgm:prSet presAssocID="{4E45B8DA-2C15-4F4F-9E40-984B86651137}" presName="cycle" presStyleCnt="0"/>
      <dgm:spPr/>
      <dgm:t>
        <a:bodyPr/>
        <a:lstStyle/>
        <a:p>
          <a:endParaRPr lang="en-US"/>
        </a:p>
      </dgm:t>
    </dgm:pt>
    <dgm:pt modelId="{A9EFB987-C24D-4A23-906A-AEA4A8C62738}" type="pres">
      <dgm:prSet presAssocID="{E965F107-ACD7-46F1-A5AC-B40ECD9D48F5}" presName="nodeFirstNode" presStyleLbl="node1" presStyleIdx="0" presStyleCnt="7" custScaleX="117242" custScaleY="130286" custRadScaleRad="115259" custRadScaleInc="-1025">
        <dgm:presLayoutVars>
          <dgm:bulletEnabled val="1"/>
        </dgm:presLayoutVars>
      </dgm:prSet>
      <dgm:spPr/>
      <dgm:t>
        <a:bodyPr/>
        <a:lstStyle/>
        <a:p>
          <a:endParaRPr lang="en-US"/>
        </a:p>
      </dgm:t>
    </dgm:pt>
    <dgm:pt modelId="{E2D80572-6462-4BA7-B3BF-1581FC792B1D}" type="pres">
      <dgm:prSet presAssocID="{DD311B64-0118-414B-8D26-D0FA086FC924}" presName="sibTransFirstNode" presStyleLbl="bgShp" presStyleIdx="0" presStyleCnt="1"/>
      <dgm:spPr/>
      <dgm:t>
        <a:bodyPr/>
        <a:lstStyle/>
        <a:p>
          <a:endParaRPr lang="en-US"/>
        </a:p>
      </dgm:t>
    </dgm:pt>
    <dgm:pt modelId="{6137073F-3B90-4DDD-84E6-C14CD2BB04A0}" type="pres">
      <dgm:prSet presAssocID="{7C2D6EB5-134A-4629-81B7-C7AFF9A29D34}" presName="nodeFollowingNodes" presStyleLbl="node1" presStyleIdx="1" presStyleCnt="7" custScaleX="117242" custScaleY="130286" custRadScaleRad="101169" custRadScaleInc="18383">
        <dgm:presLayoutVars>
          <dgm:bulletEnabled val="1"/>
        </dgm:presLayoutVars>
      </dgm:prSet>
      <dgm:spPr/>
      <dgm:t>
        <a:bodyPr/>
        <a:lstStyle/>
        <a:p>
          <a:endParaRPr lang="en-US"/>
        </a:p>
      </dgm:t>
    </dgm:pt>
    <dgm:pt modelId="{CB2C4D3A-3336-478F-8536-224477C0B343}" type="pres">
      <dgm:prSet presAssocID="{1396C03C-1350-44BD-8044-767FFF6CC443}" presName="nodeFollowingNodes" presStyleLbl="node1" presStyleIdx="2" presStyleCnt="7" custScaleX="117242" custScaleY="130286" custRadScaleRad="100316" custRadScaleInc="-17289">
        <dgm:presLayoutVars>
          <dgm:bulletEnabled val="1"/>
        </dgm:presLayoutVars>
      </dgm:prSet>
      <dgm:spPr/>
      <dgm:t>
        <a:bodyPr/>
        <a:lstStyle/>
        <a:p>
          <a:endParaRPr lang="en-US"/>
        </a:p>
      </dgm:t>
    </dgm:pt>
    <dgm:pt modelId="{D633065F-A8D5-433C-A76F-81262BF8C100}" type="pres">
      <dgm:prSet presAssocID="{7C86E311-538F-4E75-BEAD-221A40EF9D6F}" presName="nodeFollowingNodes" presStyleLbl="node1" presStyleIdx="3" presStyleCnt="7" custScaleX="117242" custScaleY="130286" custRadScaleRad="97941" custRadScaleInc="-23941">
        <dgm:presLayoutVars>
          <dgm:bulletEnabled val="1"/>
        </dgm:presLayoutVars>
      </dgm:prSet>
      <dgm:spPr/>
      <dgm:t>
        <a:bodyPr/>
        <a:lstStyle/>
        <a:p>
          <a:endParaRPr lang="en-US"/>
        </a:p>
      </dgm:t>
    </dgm:pt>
    <dgm:pt modelId="{C9C9E21A-1CF8-49A3-9136-D906ED49B133}" type="pres">
      <dgm:prSet presAssocID="{56DEED42-E2A6-4810-9030-C406BCCC6CF8}" presName="nodeFollowingNodes" presStyleLbl="node1" presStyleIdx="4" presStyleCnt="7" custScaleX="117242" custScaleY="130286" custRadScaleRad="107334" custRadScaleInc="32624">
        <dgm:presLayoutVars>
          <dgm:bulletEnabled val="1"/>
        </dgm:presLayoutVars>
      </dgm:prSet>
      <dgm:spPr/>
      <dgm:t>
        <a:bodyPr/>
        <a:lstStyle/>
        <a:p>
          <a:endParaRPr lang="en-US"/>
        </a:p>
      </dgm:t>
    </dgm:pt>
    <dgm:pt modelId="{039C7970-F2B4-480C-A6B0-01FD5E29C29A}" type="pres">
      <dgm:prSet presAssocID="{CBE1F10C-C969-4968-90C9-10A3F4A08B90}" presName="nodeFollowingNodes" presStyleLbl="node1" presStyleIdx="5" presStyleCnt="7" custScaleX="117242" custScaleY="130286" custRadScaleRad="99783" custRadScaleInc="15399">
        <dgm:presLayoutVars>
          <dgm:bulletEnabled val="1"/>
        </dgm:presLayoutVars>
      </dgm:prSet>
      <dgm:spPr/>
      <dgm:t>
        <a:bodyPr/>
        <a:lstStyle/>
        <a:p>
          <a:endParaRPr lang="en-US"/>
        </a:p>
      </dgm:t>
    </dgm:pt>
    <dgm:pt modelId="{3C4A6ECD-049B-45FD-8184-89D0969DBF40}" type="pres">
      <dgm:prSet presAssocID="{3A17794B-F518-429F-B1D5-316D31913735}" presName="nodeFollowingNodes" presStyleLbl="node1" presStyleIdx="6" presStyleCnt="7" custScaleX="117242" custScaleY="130286" custRadScaleRad="99241" custRadScaleInc="-16188">
        <dgm:presLayoutVars>
          <dgm:bulletEnabled val="1"/>
        </dgm:presLayoutVars>
      </dgm:prSet>
      <dgm:spPr/>
      <dgm:t>
        <a:bodyPr/>
        <a:lstStyle/>
        <a:p>
          <a:endParaRPr lang="en-US"/>
        </a:p>
      </dgm:t>
    </dgm:pt>
  </dgm:ptLst>
  <dgm:cxnLst>
    <dgm:cxn modelId="{255C7027-10D8-4F95-9B51-A3697379B7EB}" type="presOf" srcId="{DD311B64-0118-414B-8D26-D0FA086FC924}" destId="{E2D80572-6462-4BA7-B3BF-1581FC792B1D}" srcOrd="0" destOrd="0" presId="urn:microsoft.com/office/officeart/2005/8/layout/cycle3"/>
    <dgm:cxn modelId="{09887441-ED21-4AC1-A7E0-3545536DDC89}" type="presOf" srcId="{CBE1F10C-C969-4968-90C9-10A3F4A08B90}" destId="{039C7970-F2B4-480C-A6B0-01FD5E29C29A}" srcOrd="0" destOrd="0" presId="urn:microsoft.com/office/officeart/2005/8/layout/cycle3"/>
    <dgm:cxn modelId="{A98B8F86-A8BF-45EB-ADCF-D17A732BD214}" type="presOf" srcId="{1396C03C-1350-44BD-8044-767FFF6CC443}" destId="{CB2C4D3A-3336-478F-8536-224477C0B343}" srcOrd="0" destOrd="0" presId="urn:microsoft.com/office/officeart/2005/8/layout/cycle3"/>
    <dgm:cxn modelId="{EDA71EA5-EAF5-4628-9B83-24E4ED0724E9}" type="presOf" srcId="{7C2D6EB5-134A-4629-81B7-C7AFF9A29D34}" destId="{6137073F-3B90-4DDD-84E6-C14CD2BB04A0}" srcOrd="0" destOrd="0" presId="urn:microsoft.com/office/officeart/2005/8/layout/cycle3"/>
    <dgm:cxn modelId="{01078C92-5D70-4A82-8708-353FDF9B8D28}" type="presOf" srcId="{56DEED42-E2A6-4810-9030-C406BCCC6CF8}" destId="{C9C9E21A-1CF8-49A3-9136-D906ED49B133}" srcOrd="0" destOrd="0" presId="urn:microsoft.com/office/officeart/2005/8/layout/cycle3"/>
    <dgm:cxn modelId="{355B32B3-353B-44D2-AE8F-7C1295E36E1D}" srcId="{4E45B8DA-2C15-4F4F-9E40-984B86651137}" destId="{7C2D6EB5-134A-4629-81B7-C7AFF9A29D34}" srcOrd="1" destOrd="0" parTransId="{15BF6DB8-2500-474C-B1DC-CD689B7A84E3}" sibTransId="{49B61109-7096-4F99-8946-907F6A20A2D2}"/>
    <dgm:cxn modelId="{3475829E-7E66-41D3-9082-1921A8AD175C}" srcId="{4E45B8DA-2C15-4F4F-9E40-984B86651137}" destId="{7C86E311-538F-4E75-BEAD-221A40EF9D6F}" srcOrd="3" destOrd="0" parTransId="{1CD58A52-8608-4E4A-B39D-6447CB706495}" sibTransId="{FC261095-979E-4A8C-9323-BD7FD2EE17AE}"/>
    <dgm:cxn modelId="{19BB787F-CB35-45F3-B9A4-E7D566B40D19}" type="presOf" srcId="{4E45B8DA-2C15-4F4F-9E40-984B86651137}" destId="{48591ABA-AEE2-4744-8B33-D82365AF45B3}" srcOrd="0" destOrd="0" presId="urn:microsoft.com/office/officeart/2005/8/layout/cycle3"/>
    <dgm:cxn modelId="{AE44BAAB-B9EE-4490-A83B-03B8797C075D}" type="presOf" srcId="{3A17794B-F518-429F-B1D5-316D31913735}" destId="{3C4A6ECD-049B-45FD-8184-89D0969DBF40}" srcOrd="0" destOrd="0" presId="urn:microsoft.com/office/officeart/2005/8/layout/cycle3"/>
    <dgm:cxn modelId="{6B92D592-0E2D-4FA0-B9F3-A8A02AD15F2F}" srcId="{4E45B8DA-2C15-4F4F-9E40-984B86651137}" destId="{56DEED42-E2A6-4810-9030-C406BCCC6CF8}" srcOrd="4" destOrd="0" parTransId="{8D950922-EFFB-42AA-8452-53F97DDDBC43}" sibTransId="{D8616ADB-7AA9-43DB-9A3F-7DD714EC8856}"/>
    <dgm:cxn modelId="{7CE62B6C-72C4-4003-BA10-B5EDF02322A1}" srcId="{4E45B8DA-2C15-4F4F-9E40-984B86651137}" destId="{1396C03C-1350-44BD-8044-767FFF6CC443}" srcOrd="2" destOrd="0" parTransId="{7EE63777-8F1D-41D9-BB14-9D3992FC37B6}" sibTransId="{B1150AC5-EA4B-462E-B4A4-AFE075FEC580}"/>
    <dgm:cxn modelId="{33FA8444-7B4F-4B88-9109-047907DDB9A6}" srcId="{4E45B8DA-2C15-4F4F-9E40-984B86651137}" destId="{3A17794B-F518-429F-B1D5-316D31913735}" srcOrd="6" destOrd="0" parTransId="{1136455E-39E1-4095-9568-D47019636363}" sibTransId="{B0AA9D48-80B9-4A13-B815-450F23F3E5BB}"/>
    <dgm:cxn modelId="{55B03B9A-93E9-4DEB-BDB1-54987DE27668}" type="presOf" srcId="{7C86E311-538F-4E75-BEAD-221A40EF9D6F}" destId="{D633065F-A8D5-433C-A76F-81262BF8C100}" srcOrd="0" destOrd="0" presId="urn:microsoft.com/office/officeart/2005/8/layout/cycle3"/>
    <dgm:cxn modelId="{B22C1573-0531-4B75-8CC4-202A7E044AFB}" srcId="{4E45B8DA-2C15-4F4F-9E40-984B86651137}" destId="{E965F107-ACD7-46F1-A5AC-B40ECD9D48F5}" srcOrd="0" destOrd="0" parTransId="{A4B8199F-F4FC-4ED6-94DF-347161FEB01B}" sibTransId="{DD311B64-0118-414B-8D26-D0FA086FC924}"/>
    <dgm:cxn modelId="{644BE4FE-C3C2-4640-A657-D7C0F4212BF2}" type="presOf" srcId="{E965F107-ACD7-46F1-A5AC-B40ECD9D48F5}" destId="{A9EFB987-C24D-4A23-906A-AEA4A8C62738}" srcOrd="0" destOrd="0" presId="urn:microsoft.com/office/officeart/2005/8/layout/cycle3"/>
    <dgm:cxn modelId="{B5D48C57-7A30-4993-8276-1DC3FCA4FD66}" srcId="{4E45B8DA-2C15-4F4F-9E40-984B86651137}" destId="{CBE1F10C-C969-4968-90C9-10A3F4A08B90}" srcOrd="5" destOrd="0" parTransId="{D7611192-A30A-4659-8102-516FB8AFC570}" sibTransId="{82744DF0-6425-4FCF-AC66-31A4A0A2ADA5}"/>
    <dgm:cxn modelId="{1E65E91D-27C4-463B-9C69-208DE6C7E532}" type="presParOf" srcId="{48591ABA-AEE2-4744-8B33-D82365AF45B3}" destId="{C197EF99-832B-4029-B9F4-1CFAF93FFCBC}" srcOrd="0" destOrd="0" presId="urn:microsoft.com/office/officeart/2005/8/layout/cycle3"/>
    <dgm:cxn modelId="{0D5EBE58-4CC8-476F-8A2F-58EEDDA57EF1}" type="presParOf" srcId="{C197EF99-832B-4029-B9F4-1CFAF93FFCBC}" destId="{A9EFB987-C24D-4A23-906A-AEA4A8C62738}" srcOrd="0" destOrd="0" presId="urn:microsoft.com/office/officeart/2005/8/layout/cycle3"/>
    <dgm:cxn modelId="{D47BCF3E-06AD-401F-98B3-F7955765A913}" type="presParOf" srcId="{C197EF99-832B-4029-B9F4-1CFAF93FFCBC}" destId="{E2D80572-6462-4BA7-B3BF-1581FC792B1D}" srcOrd="1" destOrd="0" presId="urn:microsoft.com/office/officeart/2005/8/layout/cycle3"/>
    <dgm:cxn modelId="{C095854A-1046-4040-9A43-EADE6DBF305B}" type="presParOf" srcId="{C197EF99-832B-4029-B9F4-1CFAF93FFCBC}" destId="{6137073F-3B90-4DDD-84E6-C14CD2BB04A0}" srcOrd="2" destOrd="0" presId="urn:microsoft.com/office/officeart/2005/8/layout/cycle3"/>
    <dgm:cxn modelId="{48F707E2-C250-4E23-97E2-BD04743ED9F3}" type="presParOf" srcId="{C197EF99-832B-4029-B9F4-1CFAF93FFCBC}" destId="{CB2C4D3A-3336-478F-8536-224477C0B343}" srcOrd="3" destOrd="0" presId="urn:microsoft.com/office/officeart/2005/8/layout/cycle3"/>
    <dgm:cxn modelId="{A91D4AE5-AEFE-4F3C-8203-682EC7105CC7}" type="presParOf" srcId="{C197EF99-832B-4029-B9F4-1CFAF93FFCBC}" destId="{D633065F-A8D5-433C-A76F-81262BF8C100}" srcOrd="4" destOrd="0" presId="urn:microsoft.com/office/officeart/2005/8/layout/cycle3"/>
    <dgm:cxn modelId="{7E54240A-F370-4ECF-9703-93F52D403F68}" type="presParOf" srcId="{C197EF99-832B-4029-B9F4-1CFAF93FFCBC}" destId="{C9C9E21A-1CF8-49A3-9136-D906ED49B133}" srcOrd="5" destOrd="0" presId="urn:microsoft.com/office/officeart/2005/8/layout/cycle3"/>
    <dgm:cxn modelId="{DDDFA7A8-2987-410B-A31F-8F40F08F38CD}" type="presParOf" srcId="{C197EF99-832B-4029-B9F4-1CFAF93FFCBC}" destId="{039C7970-F2B4-480C-A6B0-01FD5E29C29A}" srcOrd="6" destOrd="0" presId="urn:microsoft.com/office/officeart/2005/8/layout/cycle3"/>
    <dgm:cxn modelId="{2F6D40A4-C2A9-4F5A-9821-D3919CFBF9F1}" type="presParOf" srcId="{C197EF99-832B-4029-B9F4-1CFAF93FFCBC}" destId="{3C4A6ECD-049B-45FD-8184-89D0969DBF40}" srcOrd="7" destOrd="0" presId="urn:microsoft.com/office/officeart/2005/8/layout/cycle3"/>
  </dgm:cxnLst>
  <dgm:bg>
    <a:noFill/>
  </dgm:bg>
  <dgm:whole/>
  <dgm:extLst>
    <a:ext uri="{C62137D5-CB1D-491B-B009-E17868A290BF}">
      <dgm14:recolorImg xmlns:dgm14="http://schemas.microsoft.com/office/drawing/2010/diagram" xmlns="" val="1"/>
    </a:ex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45B8DA-2C15-4F4F-9E40-984B86651137}" type="doc">
      <dgm:prSet loTypeId="urn:microsoft.com/office/officeart/2005/8/layout/cycle3" loCatId="cycle" qsTypeId="urn:microsoft.com/office/officeart/2005/8/quickstyle/simple1" qsCatId="simple" csTypeId="urn:microsoft.com/office/officeart/2005/8/colors/accent4_2" csCatId="accent4" phldr="1"/>
      <dgm:spPr/>
      <dgm:t>
        <a:bodyPr/>
        <a:lstStyle/>
        <a:p>
          <a:endParaRPr lang="en-US"/>
        </a:p>
      </dgm:t>
    </dgm:pt>
    <dgm:pt modelId="{E965F107-ACD7-46F1-A5AC-B40ECD9D48F5}">
      <dgm:prSet phldrT="[Text]" custT="1"/>
      <dgm:spPr>
        <a:solidFill>
          <a:srgbClr val="0070C0"/>
        </a:solidFill>
      </dgm:spPr>
      <dgm:t>
        <a:bodyPr/>
        <a:lstStyle/>
        <a:p>
          <a:r>
            <a:rPr lang="en-US" sz="1600" dirty="0" smtClean="0"/>
            <a:t>Estimate Future Demand for Water</a:t>
          </a:r>
          <a:endParaRPr lang="en-US" sz="1600" dirty="0"/>
        </a:p>
      </dgm:t>
    </dgm:pt>
    <dgm:pt modelId="{A4B8199F-F4FC-4ED6-94DF-347161FEB01B}" type="parTrans" cxnId="{B22C1573-0531-4B75-8CC4-202A7E044AFB}">
      <dgm:prSet/>
      <dgm:spPr/>
      <dgm:t>
        <a:bodyPr/>
        <a:lstStyle/>
        <a:p>
          <a:endParaRPr lang="en-US" sz="2400"/>
        </a:p>
      </dgm:t>
    </dgm:pt>
    <dgm:pt modelId="{DD311B64-0118-414B-8D26-D0FA086FC924}" type="sibTrans" cxnId="{B22C1573-0531-4B75-8CC4-202A7E044AFB}">
      <dgm:prSet/>
      <dgm:spPr>
        <a:solidFill>
          <a:srgbClr val="92D050"/>
        </a:solidFill>
      </dgm:spPr>
      <dgm:t>
        <a:bodyPr/>
        <a:lstStyle/>
        <a:p>
          <a:endParaRPr lang="en-US" sz="2400"/>
        </a:p>
      </dgm:t>
    </dgm:pt>
    <dgm:pt modelId="{7C2D6EB5-134A-4629-81B7-C7AFF9A29D34}">
      <dgm:prSet phldrT="[Text]" custT="1"/>
      <dgm:spPr>
        <a:solidFill>
          <a:srgbClr val="0070C0"/>
        </a:solidFill>
      </dgm:spPr>
      <dgm:t>
        <a:bodyPr/>
        <a:lstStyle/>
        <a:p>
          <a:r>
            <a:rPr lang="en-US" sz="1600" dirty="0" smtClean="0"/>
            <a:t>Calculate Future Water Supply for Average, Wet, Dry Years</a:t>
          </a:r>
          <a:endParaRPr lang="en-US" sz="1600" dirty="0"/>
        </a:p>
      </dgm:t>
    </dgm:pt>
    <dgm:pt modelId="{15BF6DB8-2500-474C-B1DC-CD689B7A84E3}" type="parTrans" cxnId="{355B32B3-353B-44D2-AE8F-7C1295E36E1D}">
      <dgm:prSet/>
      <dgm:spPr/>
      <dgm:t>
        <a:bodyPr/>
        <a:lstStyle/>
        <a:p>
          <a:endParaRPr lang="en-US" sz="2400"/>
        </a:p>
      </dgm:t>
    </dgm:pt>
    <dgm:pt modelId="{49B61109-7096-4F99-8946-907F6A20A2D2}" type="sibTrans" cxnId="{355B32B3-353B-44D2-AE8F-7C1295E36E1D}">
      <dgm:prSet/>
      <dgm:spPr/>
      <dgm:t>
        <a:bodyPr/>
        <a:lstStyle/>
        <a:p>
          <a:endParaRPr lang="en-US" sz="2400"/>
        </a:p>
      </dgm:t>
    </dgm:pt>
    <dgm:pt modelId="{1396C03C-1350-44BD-8044-767FFF6CC443}">
      <dgm:prSet phldrT="[Text]" custT="1"/>
      <dgm:spPr>
        <a:solidFill>
          <a:srgbClr val="0070C0"/>
        </a:solidFill>
      </dgm:spPr>
      <dgm:t>
        <a:bodyPr/>
        <a:lstStyle/>
        <a:p>
          <a:r>
            <a:rPr lang="en-US" sz="1600" dirty="0" smtClean="0"/>
            <a:t>Compare Demand to Supply Projections</a:t>
          </a:r>
          <a:endParaRPr lang="en-US" sz="1600" dirty="0"/>
        </a:p>
      </dgm:t>
    </dgm:pt>
    <dgm:pt modelId="{7EE63777-8F1D-41D9-BB14-9D3992FC37B6}" type="parTrans" cxnId="{7CE62B6C-72C4-4003-BA10-B5EDF02322A1}">
      <dgm:prSet/>
      <dgm:spPr/>
      <dgm:t>
        <a:bodyPr/>
        <a:lstStyle/>
        <a:p>
          <a:endParaRPr lang="en-US" sz="2400"/>
        </a:p>
      </dgm:t>
    </dgm:pt>
    <dgm:pt modelId="{B1150AC5-EA4B-462E-B4A4-AFE075FEC580}" type="sibTrans" cxnId="{7CE62B6C-72C4-4003-BA10-B5EDF02322A1}">
      <dgm:prSet/>
      <dgm:spPr/>
      <dgm:t>
        <a:bodyPr/>
        <a:lstStyle/>
        <a:p>
          <a:endParaRPr lang="en-US" sz="2400"/>
        </a:p>
      </dgm:t>
    </dgm:pt>
    <dgm:pt modelId="{CBE1F10C-C969-4968-90C9-10A3F4A08B90}">
      <dgm:prSet phldrT="[Text]" custT="1"/>
      <dgm:spPr>
        <a:solidFill>
          <a:srgbClr val="0070C0"/>
        </a:solidFill>
      </dgm:spPr>
      <dgm:t>
        <a:bodyPr/>
        <a:lstStyle/>
        <a:p>
          <a:r>
            <a:rPr lang="en-US" sz="1600" dirty="0" smtClean="0"/>
            <a:t>Recommend rebalancing land use and water supply if needed</a:t>
          </a:r>
          <a:endParaRPr lang="en-US" sz="1600" dirty="0"/>
        </a:p>
      </dgm:t>
    </dgm:pt>
    <dgm:pt modelId="{D7611192-A30A-4659-8102-516FB8AFC570}" type="parTrans" cxnId="{B5D48C57-7A30-4993-8276-1DC3FCA4FD66}">
      <dgm:prSet/>
      <dgm:spPr/>
      <dgm:t>
        <a:bodyPr/>
        <a:lstStyle/>
        <a:p>
          <a:endParaRPr lang="en-US" sz="2400"/>
        </a:p>
      </dgm:t>
    </dgm:pt>
    <dgm:pt modelId="{82744DF0-6425-4FCF-AC66-31A4A0A2ADA5}" type="sibTrans" cxnId="{B5D48C57-7A30-4993-8276-1DC3FCA4FD66}">
      <dgm:prSet/>
      <dgm:spPr/>
      <dgm:t>
        <a:bodyPr/>
        <a:lstStyle/>
        <a:p>
          <a:endParaRPr lang="en-US" sz="2400"/>
        </a:p>
      </dgm:t>
    </dgm:pt>
    <dgm:pt modelId="{3A17794B-F518-429F-B1D5-316D31913735}">
      <dgm:prSet phldrT="[Text]" custT="1"/>
      <dgm:spPr>
        <a:solidFill>
          <a:srgbClr val="0070C0"/>
        </a:solidFill>
      </dgm:spPr>
      <dgm:t>
        <a:bodyPr/>
        <a:lstStyle/>
        <a:p>
          <a:r>
            <a:rPr lang="en-US" sz="1600" dirty="0" smtClean="0"/>
            <a:t>City policy decisions made on land use and water supply.</a:t>
          </a:r>
          <a:endParaRPr lang="en-US" sz="1600" dirty="0"/>
        </a:p>
      </dgm:t>
    </dgm:pt>
    <dgm:pt modelId="{1136455E-39E1-4095-9568-D47019636363}" type="parTrans" cxnId="{33FA8444-7B4F-4B88-9109-047907DDB9A6}">
      <dgm:prSet/>
      <dgm:spPr/>
      <dgm:t>
        <a:bodyPr/>
        <a:lstStyle/>
        <a:p>
          <a:endParaRPr lang="en-US" sz="2400"/>
        </a:p>
      </dgm:t>
    </dgm:pt>
    <dgm:pt modelId="{B0AA9D48-80B9-4A13-B815-450F23F3E5BB}" type="sibTrans" cxnId="{33FA8444-7B4F-4B88-9109-047907DDB9A6}">
      <dgm:prSet/>
      <dgm:spPr/>
      <dgm:t>
        <a:bodyPr/>
        <a:lstStyle/>
        <a:p>
          <a:endParaRPr lang="en-US" sz="2400"/>
        </a:p>
      </dgm:t>
    </dgm:pt>
    <dgm:pt modelId="{7C86E311-538F-4E75-BEAD-221A40EF9D6F}">
      <dgm:prSet phldrT="[Text]" custT="1"/>
      <dgm:spPr>
        <a:solidFill>
          <a:srgbClr val="0070C0"/>
        </a:solidFill>
      </dgm:spPr>
      <dgm:t>
        <a:bodyPr/>
        <a:lstStyle/>
        <a:p>
          <a:r>
            <a:rPr lang="en-US" sz="1600" dirty="0" smtClean="0"/>
            <a:t>Estimate Future Water Supply  “gap”</a:t>
          </a:r>
          <a:endParaRPr lang="en-US" sz="1600" dirty="0"/>
        </a:p>
      </dgm:t>
    </dgm:pt>
    <dgm:pt modelId="{1CD58A52-8608-4E4A-B39D-6447CB706495}" type="parTrans" cxnId="{3475829E-7E66-41D3-9082-1921A8AD175C}">
      <dgm:prSet/>
      <dgm:spPr/>
      <dgm:t>
        <a:bodyPr/>
        <a:lstStyle/>
        <a:p>
          <a:endParaRPr lang="en-US" sz="2400"/>
        </a:p>
      </dgm:t>
    </dgm:pt>
    <dgm:pt modelId="{FC261095-979E-4A8C-9323-BD7FD2EE17AE}" type="sibTrans" cxnId="{3475829E-7E66-41D3-9082-1921A8AD175C}">
      <dgm:prSet/>
      <dgm:spPr/>
      <dgm:t>
        <a:bodyPr/>
        <a:lstStyle/>
        <a:p>
          <a:endParaRPr lang="en-US" sz="2400"/>
        </a:p>
      </dgm:t>
    </dgm:pt>
    <dgm:pt modelId="{56DEED42-E2A6-4810-9030-C406BCCC6CF8}">
      <dgm:prSet phldrT="[Text]" custT="1"/>
      <dgm:spPr>
        <a:solidFill>
          <a:srgbClr val="0070C0"/>
        </a:solidFill>
      </dgm:spPr>
      <dgm:t>
        <a:bodyPr/>
        <a:lstStyle/>
        <a:p>
          <a:r>
            <a:rPr lang="en-US" sz="1600" dirty="0" smtClean="0"/>
            <a:t>Plan and implement strategy to close the “gap”</a:t>
          </a:r>
          <a:endParaRPr lang="en-US" sz="1600" dirty="0"/>
        </a:p>
      </dgm:t>
    </dgm:pt>
    <dgm:pt modelId="{8D950922-EFFB-42AA-8452-53F97DDDBC43}" type="parTrans" cxnId="{6B92D592-0E2D-4FA0-B9F3-A8A02AD15F2F}">
      <dgm:prSet/>
      <dgm:spPr/>
      <dgm:t>
        <a:bodyPr/>
        <a:lstStyle/>
        <a:p>
          <a:endParaRPr lang="en-US" sz="2400"/>
        </a:p>
      </dgm:t>
    </dgm:pt>
    <dgm:pt modelId="{D8616ADB-7AA9-43DB-9A3F-7DD714EC8856}" type="sibTrans" cxnId="{6B92D592-0E2D-4FA0-B9F3-A8A02AD15F2F}">
      <dgm:prSet/>
      <dgm:spPr/>
      <dgm:t>
        <a:bodyPr/>
        <a:lstStyle/>
        <a:p>
          <a:endParaRPr lang="en-US" sz="2400"/>
        </a:p>
      </dgm:t>
    </dgm:pt>
    <dgm:pt modelId="{48591ABA-AEE2-4744-8B33-D82365AF45B3}" type="pres">
      <dgm:prSet presAssocID="{4E45B8DA-2C15-4F4F-9E40-984B86651137}" presName="Name0" presStyleCnt="0">
        <dgm:presLayoutVars>
          <dgm:dir/>
          <dgm:resizeHandles val="exact"/>
        </dgm:presLayoutVars>
      </dgm:prSet>
      <dgm:spPr/>
      <dgm:t>
        <a:bodyPr/>
        <a:lstStyle/>
        <a:p>
          <a:endParaRPr lang="en-US"/>
        </a:p>
      </dgm:t>
    </dgm:pt>
    <dgm:pt modelId="{C197EF99-832B-4029-B9F4-1CFAF93FFCBC}" type="pres">
      <dgm:prSet presAssocID="{4E45B8DA-2C15-4F4F-9E40-984B86651137}" presName="cycle" presStyleCnt="0"/>
      <dgm:spPr/>
      <dgm:t>
        <a:bodyPr/>
        <a:lstStyle/>
        <a:p>
          <a:endParaRPr lang="en-US"/>
        </a:p>
      </dgm:t>
    </dgm:pt>
    <dgm:pt modelId="{A9EFB987-C24D-4A23-906A-AEA4A8C62738}" type="pres">
      <dgm:prSet presAssocID="{E965F107-ACD7-46F1-A5AC-B40ECD9D48F5}" presName="nodeFirstNode" presStyleLbl="node1" presStyleIdx="0" presStyleCnt="7" custScaleX="117242" custScaleY="130286" custRadScaleRad="115259" custRadScaleInc="-1025">
        <dgm:presLayoutVars>
          <dgm:bulletEnabled val="1"/>
        </dgm:presLayoutVars>
      </dgm:prSet>
      <dgm:spPr/>
      <dgm:t>
        <a:bodyPr/>
        <a:lstStyle/>
        <a:p>
          <a:endParaRPr lang="en-US"/>
        </a:p>
      </dgm:t>
    </dgm:pt>
    <dgm:pt modelId="{E2D80572-6462-4BA7-B3BF-1581FC792B1D}" type="pres">
      <dgm:prSet presAssocID="{DD311B64-0118-414B-8D26-D0FA086FC924}" presName="sibTransFirstNode" presStyleLbl="bgShp" presStyleIdx="0" presStyleCnt="1"/>
      <dgm:spPr/>
      <dgm:t>
        <a:bodyPr/>
        <a:lstStyle/>
        <a:p>
          <a:endParaRPr lang="en-US"/>
        </a:p>
      </dgm:t>
    </dgm:pt>
    <dgm:pt modelId="{6137073F-3B90-4DDD-84E6-C14CD2BB04A0}" type="pres">
      <dgm:prSet presAssocID="{7C2D6EB5-134A-4629-81B7-C7AFF9A29D34}" presName="nodeFollowingNodes" presStyleLbl="node1" presStyleIdx="1" presStyleCnt="7" custScaleX="117242" custScaleY="130286" custRadScaleRad="101169" custRadScaleInc="18383">
        <dgm:presLayoutVars>
          <dgm:bulletEnabled val="1"/>
        </dgm:presLayoutVars>
      </dgm:prSet>
      <dgm:spPr/>
      <dgm:t>
        <a:bodyPr/>
        <a:lstStyle/>
        <a:p>
          <a:endParaRPr lang="en-US"/>
        </a:p>
      </dgm:t>
    </dgm:pt>
    <dgm:pt modelId="{CB2C4D3A-3336-478F-8536-224477C0B343}" type="pres">
      <dgm:prSet presAssocID="{1396C03C-1350-44BD-8044-767FFF6CC443}" presName="nodeFollowingNodes" presStyleLbl="node1" presStyleIdx="2" presStyleCnt="7" custScaleX="117242" custScaleY="130286" custRadScaleRad="100316" custRadScaleInc="-17289">
        <dgm:presLayoutVars>
          <dgm:bulletEnabled val="1"/>
        </dgm:presLayoutVars>
      </dgm:prSet>
      <dgm:spPr/>
      <dgm:t>
        <a:bodyPr/>
        <a:lstStyle/>
        <a:p>
          <a:endParaRPr lang="en-US"/>
        </a:p>
      </dgm:t>
    </dgm:pt>
    <dgm:pt modelId="{D633065F-A8D5-433C-A76F-81262BF8C100}" type="pres">
      <dgm:prSet presAssocID="{7C86E311-538F-4E75-BEAD-221A40EF9D6F}" presName="nodeFollowingNodes" presStyleLbl="node1" presStyleIdx="3" presStyleCnt="7" custScaleX="117242" custScaleY="130286" custRadScaleRad="97941" custRadScaleInc="-23941">
        <dgm:presLayoutVars>
          <dgm:bulletEnabled val="1"/>
        </dgm:presLayoutVars>
      </dgm:prSet>
      <dgm:spPr/>
      <dgm:t>
        <a:bodyPr/>
        <a:lstStyle/>
        <a:p>
          <a:endParaRPr lang="en-US"/>
        </a:p>
      </dgm:t>
    </dgm:pt>
    <dgm:pt modelId="{C9C9E21A-1CF8-49A3-9136-D906ED49B133}" type="pres">
      <dgm:prSet presAssocID="{56DEED42-E2A6-4810-9030-C406BCCC6CF8}" presName="nodeFollowingNodes" presStyleLbl="node1" presStyleIdx="4" presStyleCnt="7" custScaleX="117242" custScaleY="130286" custRadScaleRad="107334" custRadScaleInc="32624">
        <dgm:presLayoutVars>
          <dgm:bulletEnabled val="1"/>
        </dgm:presLayoutVars>
      </dgm:prSet>
      <dgm:spPr/>
      <dgm:t>
        <a:bodyPr/>
        <a:lstStyle/>
        <a:p>
          <a:endParaRPr lang="en-US"/>
        </a:p>
      </dgm:t>
    </dgm:pt>
    <dgm:pt modelId="{039C7970-F2B4-480C-A6B0-01FD5E29C29A}" type="pres">
      <dgm:prSet presAssocID="{CBE1F10C-C969-4968-90C9-10A3F4A08B90}" presName="nodeFollowingNodes" presStyleLbl="node1" presStyleIdx="5" presStyleCnt="7" custScaleX="117242" custScaleY="130286" custRadScaleRad="99783" custRadScaleInc="15399">
        <dgm:presLayoutVars>
          <dgm:bulletEnabled val="1"/>
        </dgm:presLayoutVars>
      </dgm:prSet>
      <dgm:spPr/>
      <dgm:t>
        <a:bodyPr/>
        <a:lstStyle/>
        <a:p>
          <a:endParaRPr lang="en-US"/>
        </a:p>
      </dgm:t>
    </dgm:pt>
    <dgm:pt modelId="{3C4A6ECD-049B-45FD-8184-89D0969DBF40}" type="pres">
      <dgm:prSet presAssocID="{3A17794B-F518-429F-B1D5-316D31913735}" presName="nodeFollowingNodes" presStyleLbl="node1" presStyleIdx="6" presStyleCnt="7" custScaleX="117242" custScaleY="130286" custRadScaleRad="99241" custRadScaleInc="-16188">
        <dgm:presLayoutVars>
          <dgm:bulletEnabled val="1"/>
        </dgm:presLayoutVars>
      </dgm:prSet>
      <dgm:spPr/>
      <dgm:t>
        <a:bodyPr/>
        <a:lstStyle/>
        <a:p>
          <a:endParaRPr lang="en-US"/>
        </a:p>
      </dgm:t>
    </dgm:pt>
  </dgm:ptLst>
  <dgm:cxnLst>
    <dgm:cxn modelId="{1C8B98B6-7281-49E2-8109-4433138192B7}" type="presOf" srcId="{4E45B8DA-2C15-4F4F-9E40-984B86651137}" destId="{48591ABA-AEE2-4744-8B33-D82365AF45B3}" srcOrd="0" destOrd="0" presId="urn:microsoft.com/office/officeart/2005/8/layout/cycle3"/>
    <dgm:cxn modelId="{355B32B3-353B-44D2-AE8F-7C1295E36E1D}" srcId="{4E45B8DA-2C15-4F4F-9E40-984B86651137}" destId="{7C2D6EB5-134A-4629-81B7-C7AFF9A29D34}" srcOrd="1" destOrd="0" parTransId="{15BF6DB8-2500-474C-B1DC-CD689B7A84E3}" sibTransId="{49B61109-7096-4F99-8946-907F6A20A2D2}"/>
    <dgm:cxn modelId="{21302054-A27B-4202-B814-13FBA8FCA57F}" type="presOf" srcId="{DD311B64-0118-414B-8D26-D0FA086FC924}" destId="{E2D80572-6462-4BA7-B3BF-1581FC792B1D}" srcOrd="0" destOrd="0" presId="urn:microsoft.com/office/officeart/2005/8/layout/cycle3"/>
    <dgm:cxn modelId="{478E032F-EE90-40AA-90B5-068A812E1400}" type="presOf" srcId="{CBE1F10C-C969-4968-90C9-10A3F4A08B90}" destId="{039C7970-F2B4-480C-A6B0-01FD5E29C29A}" srcOrd="0" destOrd="0" presId="urn:microsoft.com/office/officeart/2005/8/layout/cycle3"/>
    <dgm:cxn modelId="{B5D48C57-7A30-4993-8276-1DC3FCA4FD66}" srcId="{4E45B8DA-2C15-4F4F-9E40-984B86651137}" destId="{CBE1F10C-C969-4968-90C9-10A3F4A08B90}" srcOrd="5" destOrd="0" parTransId="{D7611192-A30A-4659-8102-516FB8AFC570}" sibTransId="{82744DF0-6425-4FCF-AC66-31A4A0A2ADA5}"/>
    <dgm:cxn modelId="{2CA9D16A-9A2B-4C5B-A924-CCC5E2A0169C}" type="presOf" srcId="{E965F107-ACD7-46F1-A5AC-B40ECD9D48F5}" destId="{A9EFB987-C24D-4A23-906A-AEA4A8C62738}" srcOrd="0" destOrd="0" presId="urn:microsoft.com/office/officeart/2005/8/layout/cycle3"/>
    <dgm:cxn modelId="{3475829E-7E66-41D3-9082-1921A8AD175C}" srcId="{4E45B8DA-2C15-4F4F-9E40-984B86651137}" destId="{7C86E311-538F-4E75-BEAD-221A40EF9D6F}" srcOrd="3" destOrd="0" parTransId="{1CD58A52-8608-4E4A-B39D-6447CB706495}" sibTransId="{FC261095-979E-4A8C-9323-BD7FD2EE17AE}"/>
    <dgm:cxn modelId="{6ADB8110-F947-429A-ADA4-C021A32C999D}" type="presOf" srcId="{56DEED42-E2A6-4810-9030-C406BCCC6CF8}" destId="{C9C9E21A-1CF8-49A3-9136-D906ED49B133}" srcOrd="0" destOrd="0" presId="urn:microsoft.com/office/officeart/2005/8/layout/cycle3"/>
    <dgm:cxn modelId="{4B46496E-BA80-4B7E-B63C-33B6505C43F5}" type="presOf" srcId="{3A17794B-F518-429F-B1D5-316D31913735}" destId="{3C4A6ECD-049B-45FD-8184-89D0969DBF40}" srcOrd="0" destOrd="0" presId="urn:microsoft.com/office/officeart/2005/8/layout/cycle3"/>
    <dgm:cxn modelId="{B8F98FF5-3E03-4CF1-BC38-65263A26660A}" type="presOf" srcId="{7C86E311-538F-4E75-BEAD-221A40EF9D6F}" destId="{D633065F-A8D5-433C-A76F-81262BF8C100}" srcOrd="0" destOrd="0" presId="urn:microsoft.com/office/officeart/2005/8/layout/cycle3"/>
    <dgm:cxn modelId="{7A21FA47-A155-4B45-B31C-DF0D3DC8C8F2}" type="presOf" srcId="{7C2D6EB5-134A-4629-81B7-C7AFF9A29D34}" destId="{6137073F-3B90-4DDD-84E6-C14CD2BB04A0}" srcOrd="0" destOrd="0" presId="urn:microsoft.com/office/officeart/2005/8/layout/cycle3"/>
    <dgm:cxn modelId="{B98C4A90-712E-4201-A427-CA5080E6CC6D}" type="presOf" srcId="{1396C03C-1350-44BD-8044-767FFF6CC443}" destId="{CB2C4D3A-3336-478F-8536-224477C0B343}" srcOrd="0" destOrd="0" presId="urn:microsoft.com/office/officeart/2005/8/layout/cycle3"/>
    <dgm:cxn modelId="{7CE62B6C-72C4-4003-BA10-B5EDF02322A1}" srcId="{4E45B8DA-2C15-4F4F-9E40-984B86651137}" destId="{1396C03C-1350-44BD-8044-767FFF6CC443}" srcOrd="2" destOrd="0" parTransId="{7EE63777-8F1D-41D9-BB14-9D3992FC37B6}" sibTransId="{B1150AC5-EA4B-462E-B4A4-AFE075FEC580}"/>
    <dgm:cxn modelId="{33FA8444-7B4F-4B88-9109-047907DDB9A6}" srcId="{4E45B8DA-2C15-4F4F-9E40-984B86651137}" destId="{3A17794B-F518-429F-B1D5-316D31913735}" srcOrd="6" destOrd="0" parTransId="{1136455E-39E1-4095-9568-D47019636363}" sibTransId="{B0AA9D48-80B9-4A13-B815-450F23F3E5BB}"/>
    <dgm:cxn modelId="{6B92D592-0E2D-4FA0-B9F3-A8A02AD15F2F}" srcId="{4E45B8DA-2C15-4F4F-9E40-984B86651137}" destId="{56DEED42-E2A6-4810-9030-C406BCCC6CF8}" srcOrd="4" destOrd="0" parTransId="{8D950922-EFFB-42AA-8452-53F97DDDBC43}" sibTransId="{D8616ADB-7AA9-43DB-9A3F-7DD714EC8856}"/>
    <dgm:cxn modelId="{B22C1573-0531-4B75-8CC4-202A7E044AFB}" srcId="{4E45B8DA-2C15-4F4F-9E40-984B86651137}" destId="{E965F107-ACD7-46F1-A5AC-B40ECD9D48F5}" srcOrd="0" destOrd="0" parTransId="{A4B8199F-F4FC-4ED6-94DF-347161FEB01B}" sibTransId="{DD311B64-0118-414B-8D26-D0FA086FC924}"/>
    <dgm:cxn modelId="{6113F8B0-9894-40C3-ADB3-50CA9DA5DC27}" type="presParOf" srcId="{48591ABA-AEE2-4744-8B33-D82365AF45B3}" destId="{C197EF99-832B-4029-B9F4-1CFAF93FFCBC}" srcOrd="0" destOrd="0" presId="urn:microsoft.com/office/officeart/2005/8/layout/cycle3"/>
    <dgm:cxn modelId="{CCF3FF5F-C01E-4C7B-B34E-41FA96EE0FCB}" type="presParOf" srcId="{C197EF99-832B-4029-B9F4-1CFAF93FFCBC}" destId="{A9EFB987-C24D-4A23-906A-AEA4A8C62738}" srcOrd="0" destOrd="0" presId="urn:microsoft.com/office/officeart/2005/8/layout/cycle3"/>
    <dgm:cxn modelId="{0D268F0E-83C0-4DE8-87FB-9C3F0DD92054}" type="presParOf" srcId="{C197EF99-832B-4029-B9F4-1CFAF93FFCBC}" destId="{E2D80572-6462-4BA7-B3BF-1581FC792B1D}" srcOrd="1" destOrd="0" presId="urn:microsoft.com/office/officeart/2005/8/layout/cycle3"/>
    <dgm:cxn modelId="{471AC11C-8A31-422A-A614-C89E95730550}" type="presParOf" srcId="{C197EF99-832B-4029-B9F4-1CFAF93FFCBC}" destId="{6137073F-3B90-4DDD-84E6-C14CD2BB04A0}" srcOrd="2" destOrd="0" presId="urn:microsoft.com/office/officeart/2005/8/layout/cycle3"/>
    <dgm:cxn modelId="{DD0B9D52-2BE6-4DB6-B64E-DE9F08615535}" type="presParOf" srcId="{C197EF99-832B-4029-B9F4-1CFAF93FFCBC}" destId="{CB2C4D3A-3336-478F-8536-224477C0B343}" srcOrd="3" destOrd="0" presId="urn:microsoft.com/office/officeart/2005/8/layout/cycle3"/>
    <dgm:cxn modelId="{C3D90C0F-1C2F-444C-8AFB-2B6AD7786935}" type="presParOf" srcId="{C197EF99-832B-4029-B9F4-1CFAF93FFCBC}" destId="{D633065F-A8D5-433C-A76F-81262BF8C100}" srcOrd="4" destOrd="0" presId="urn:microsoft.com/office/officeart/2005/8/layout/cycle3"/>
    <dgm:cxn modelId="{28CD230A-A3AA-49D3-ADA8-81DAC0408A7E}" type="presParOf" srcId="{C197EF99-832B-4029-B9F4-1CFAF93FFCBC}" destId="{C9C9E21A-1CF8-49A3-9136-D906ED49B133}" srcOrd="5" destOrd="0" presId="urn:microsoft.com/office/officeart/2005/8/layout/cycle3"/>
    <dgm:cxn modelId="{9CD98382-08E5-4ADA-BF66-C66313A4029C}" type="presParOf" srcId="{C197EF99-832B-4029-B9F4-1CFAF93FFCBC}" destId="{039C7970-F2B4-480C-A6B0-01FD5E29C29A}" srcOrd="6" destOrd="0" presId="urn:microsoft.com/office/officeart/2005/8/layout/cycle3"/>
    <dgm:cxn modelId="{DCFBE5B1-9BEE-4D68-B320-8A44850E5AA0}" type="presParOf" srcId="{C197EF99-832B-4029-B9F4-1CFAF93FFCBC}" destId="{3C4A6ECD-049B-45FD-8184-89D0969DBF40}" srcOrd="7" destOrd="0" presId="urn:microsoft.com/office/officeart/2005/8/layout/cycle3"/>
  </dgm:cxnLst>
  <dgm:bg>
    <a:noFill/>
  </dgm:bg>
  <dgm:whole/>
  <dgm:extLst>
    <a:ext uri="{C62137D5-CB1D-491B-B009-E17868A290BF}">
      <dgm14:recolorImg xmlns:dgm14="http://schemas.microsoft.com/office/drawing/2010/diagram" xmlns="" val="1"/>
    </a:ex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C5697-8DD7-45E3-9E9F-EA417C629E5E}" type="datetimeFigureOut">
              <a:rPr lang="en-US" smtClean="0"/>
              <a:pPr/>
              <a:t>11/3/2016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A84B2B-66CC-412A-B4B5-CE7B445AF621}" type="slidenum">
              <a:rPr lang="en-US" smtClean="0"/>
              <a:pPr/>
              <a:t>‹#›</a:t>
            </a:fld>
            <a:endParaRPr lang="en-US"/>
          </a:p>
        </p:txBody>
      </p:sp>
    </p:spTree>
    <p:extLst>
      <p:ext uri="{BB962C8B-B14F-4D97-AF65-F5344CB8AC3E}">
        <p14:creationId xmlns:p14="http://schemas.microsoft.com/office/powerpoint/2010/main" xmlns="" val="380086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EA428BF-B673-4252-9BA7-D6EE27802EC9}" type="slidenum">
              <a:rPr lang="en-US" altLang="en-US" smtClean="0">
                <a:solidFill>
                  <a:prstClr val="black"/>
                </a:solidFill>
              </a:rPr>
              <a:pPr>
                <a:spcBef>
                  <a:spcPct val="0"/>
                </a:spcBef>
              </a:pPr>
              <a:t>1</a:t>
            </a:fld>
            <a:endParaRPr lang="en-US" altLang="en-US" smtClean="0">
              <a:solidFill>
                <a:prstClr val="black"/>
              </a:solidFill>
            </a:endParaRPr>
          </a:p>
        </p:txBody>
      </p:sp>
    </p:spTree>
    <p:extLst>
      <p:ext uri="{BB962C8B-B14F-4D97-AF65-F5344CB8AC3E}">
        <p14:creationId xmlns:p14="http://schemas.microsoft.com/office/powerpoint/2010/main" xmlns="" val="2804325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eaLnBrk="1" hangingPunct="1">
              <a:spcBef>
                <a:spcPct val="0"/>
              </a:spcBef>
              <a:defRPr/>
            </a:pPr>
            <a:r>
              <a:rPr lang="en-US" altLang="en-US" smtClean="0"/>
              <a:t>The trainer can save some time by incorporating the remarks in this note in the slide entitled Overview of the Comprehensive Slide. Some repetition of these points can’t hurt, but the trainer should decide the point at which the critical importance of the plan is outlined: here or with the Overview slide.</a:t>
            </a:r>
          </a:p>
          <a:p>
            <a:pPr eaLnBrk="1" hangingPunct="1">
              <a:spcBef>
                <a:spcPct val="0"/>
              </a:spcBef>
              <a:defRPr/>
            </a:pPr>
            <a:endParaRPr lang="en-US" altLang="en-US" smtClean="0"/>
          </a:p>
          <a:p>
            <a:pPr eaLnBrk="1" hangingPunct="1">
              <a:spcBef>
                <a:spcPct val="0"/>
              </a:spcBef>
              <a:defRPr/>
            </a:pPr>
            <a:r>
              <a:rPr lang="en-US" altLang="en-US" smtClean="0"/>
              <a:t>Notes: Start by letting participants know about the critical importance of the comprehensive plan.  It is basically responsible for what is developed on the land and what is preserved.  At this point, we are not going into specifics but rather interesting the participants in this training program, which requires that they know, particularly if they are water planners, the relevance of the comprehensive plan. </a:t>
            </a:r>
          </a:p>
          <a:p>
            <a:pPr eaLnBrk="1" hangingPunct="1">
              <a:spcBef>
                <a:spcPct val="0"/>
              </a:spcBef>
              <a:defRPr/>
            </a:pPr>
            <a:endParaRPr lang="en-US" altLang="en-US" smtClean="0"/>
          </a:p>
          <a:p>
            <a:pPr eaLnBrk="1" hangingPunct="1">
              <a:spcBef>
                <a:spcPct val="0"/>
              </a:spcBef>
              <a:defRPr/>
            </a:pPr>
            <a:r>
              <a:rPr lang="en-US" altLang="en-US" smtClean="0"/>
              <a:t>Zoning, which creates land use patterns, must conform to the comprehensive plan and comprehensive plans deal with future infrastructure needs, including water infrastructure.  The comprehensive plan and conforming zoning will determine how many people live and work in a community in the future, which, in turn, will determine future water demand. Water planning focusses on providing the resources and infrastructure to meet future demand. This demonstrates why the two arenas of planning must be coordinated.  </a:t>
            </a:r>
          </a:p>
          <a:p>
            <a:pPr eaLnBrk="1" hangingPunct="1">
              <a:spcBef>
                <a:spcPct val="0"/>
              </a:spcBef>
              <a:defRPr/>
            </a:pPr>
            <a:endParaRPr lang="en-US" altLang="en-US" smtClean="0"/>
          </a:p>
          <a:p>
            <a:pPr eaLnBrk="1" hangingPunct="1">
              <a:spcBef>
                <a:spcPct val="0"/>
              </a:spcBef>
              <a:defRPr/>
            </a:pPr>
            <a:r>
              <a:rPr lang="en-US" altLang="en-US" smtClean="0"/>
              <a:t>The process of amending the comprehensive plan to include water conservation is a public one and provides many opportunities for planners to involve all key stakeholders and constituents and achieve some consensus on how to balance supply and demand. </a:t>
            </a: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E699852-C3EA-4A92-9B17-2B60F293BE37}" type="slidenum">
              <a:rPr lang="en-US" altLang="en-US" smtClean="0">
                <a:solidFill>
                  <a:prstClr val="black"/>
                </a:solidFill>
              </a:rPr>
              <a:pPr>
                <a:spcBef>
                  <a:spcPct val="0"/>
                </a:spcBef>
              </a:pPr>
              <a:t>2</a:t>
            </a:fld>
            <a:endParaRPr lang="en-US" altLang="en-US" smtClean="0">
              <a:solidFill>
                <a:prstClr val="black"/>
              </a:solidFill>
            </a:endParaRPr>
          </a:p>
        </p:txBody>
      </p:sp>
    </p:spTree>
    <p:extLst>
      <p:ext uri="{BB962C8B-B14F-4D97-AF65-F5344CB8AC3E}">
        <p14:creationId xmlns:p14="http://schemas.microsoft.com/office/powerpoint/2010/main" xmlns="" val="2228836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7F56938-0CE7-4B93-B1F8-961D0CFA5DEC}" type="slidenum">
              <a:rPr lang="en-US" altLang="en-US" smtClean="0">
                <a:solidFill>
                  <a:prstClr val="black"/>
                </a:solidFill>
              </a:rPr>
              <a:pPr>
                <a:spcBef>
                  <a:spcPct val="0"/>
                </a:spcBef>
              </a:pPr>
              <a:t>3</a:t>
            </a:fld>
            <a:endParaRPr lang="en-US" altLang="en-US" smtClean="0">
              <a:solidFill>
                <a:prstClr val="black"/>
              </a:solidFill>
            </a:endParaRPr>
          </a:p>
        </p:txBody>
      </p:sp>
    </p:spTree>
    <p:extLst>
      <p:ext uri="{BB962C8B-B14F-4D97-AF65-F5344CB8AC3E}">
        <p14:creationId xmlns:p14="http://schemas.microsoft.com/office/powerpoint/2010/main" xmlns="" val="3914479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This is a transitional slide that lets the trainer guide the group from the who is in the room discussion to the overall topic of the day.</a:t>
            </a:r>
          </a:p>
          <a:p>
            <a:r>
              <a:rPr lang="en-US" altLang="en-US" smtClean="0"/>
              <a:t>The trainer can add comments about the importance of the land use system or the components of the system or tell one or two personal stories about involvement with the system. </a:t>
            </a: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3B49524-4CB4-41EA-824A-F25EDB6B75F0}" type="slidenum">
              <a:rPr lang="en-US" altLang="en-US" smtClean="0">
                <a:solidFill>
                  <a:prstClr val="black"/>
                </a:solidFill>
              </a:rPr>
              <a:pPr>
                <a:spcBef>
                  <a:spcPct val="0"/>
                </a:spcBef>
              </a:pPr>
              <a:t>4</a:t>
            </a:fld>
            <a:endParaRPr lang="en-US" altLang="en-US" smtClean="0">
              <a:solidFill>
                <a:prstClr val="black"/>
              </a:solidFill>
            </a:endParaRPr>
          </a:p>
        </p:txBody>
      </p:sp>
    </p:spTree>
    <p:extLst>
      <p:ext uri="{BB962C8B-B14F-4D97-AF65-F5344CB8AC3E}">
        <p14:creationId xmlns:p14="http://schemas.microsoft.com/office/powerpoint/2010/main" xmlns="" val="74042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3422" indent="-173422" eaLnBrk="1" hangingPunct="1">
              <a:buFont typeface="Arial" panose="020B0604020202020204" pitchFamily="34" charset="0"/>
              <a:buChar char="•"/>
              <a:defRPr/>
            </a:pPr>
            <a:r>
              <a:rPr lang="en-US" altLang="en-US" dirty="0" smtClean="0"/>
              <a:t>State legislature delegates the power to adopt land use plans as well as zoning and land use regulations to local jurisdictions, including cities and counties.</a:t>
            </a:r>
          </a:p>
          <a:p>
            <a:pPr marL="173422" indent="-173422" eaLnBrk="1" hangingPunct="1">
              <a:buFont typeface="Arial" panose="020B0604020202020204" pitchFamily="34" charset="0"/>
              <a:buChar char="•"/>
              <a:defRPr/>
            </a:pPr>
            <a:r>
              <a:rPr lang="en-US" altLang="en-US" dirty="0" smtClean="0"/>
              <a:t>Adopting a comprehensive plan provides an opportunity to develop strategies for water conservation in a more general way than discussing specific regulations. There is no requirement that a robust participation process be used, but many planners do where they are trying to build consensus and avoid future debates on important issues.</a:t>
            </a:r>
          </a:p>
          <a:p>
            <a:pPr marL="173422" indent="-173422" eaLnBrk="1" hangingPunct="1">
              <a:buFont typeface="Arial" panose="020B0604020202020204" pitchFamily="34" charset="0"/>
              <a:buChar char="•"/>
              <a:defRPr/>
            </a:pPr>
            <a:r>
              <a:rPr lang="en-US" altLang="en-US" dirty="0" smtClean="0"/>
              <a:t>Adopting or amending the comprehensive plan allows localities to think of and select land use types and best practices that are more water conserving and then to incorporate them into binding regulations. </a:t>
            </a:r>
          </a:p>
          <a:p>
            <a:pPr eaLnBrk="1" hangingPunct="1">
              <a:defRPr/>
            </a:pPr>
            <a:endParaRPr lang="en-US" altLang="en-US" dirty="0" smtClean="0"/>
          </a:p>
          <a:p>
            <a:pPr eaLnBrk="1" hangingPunct="1">
              <a:defRPr/>
            </a:pPr>
            <a:r>
              <a:rPr lang="en-US" altLang="en-US" dirty="0" smtClean="0"/>
              <a:t>Depending on who is in the room, participants may need to know more or less about the land use system.  By questioning them about what they know in slide 4 (Who’s in the Room), the trainer can get an idea of the knowledge base of most of the participants. See the resource guide for this comprehensive training module for full information on the land use system. One excellent way to decide how much time to spend on each best practice is to encourage the participants to ask questions about the practices they don’t understand or have greater interest in. This applies to each slide in this PowerPoint. The best learning occurs in an interactive training session where to trainer is speaking to what the trainees want and need to know. </a:t>
            </a:r>
          </a:p>
          <a:p>
            <a:pPr eaLnBrk="1" hangingPunct="1">
              <a:defRPr/>
            </a:pPr>
            <a:endParaRPr lang="en-US" altLang="en-US" dirty="0" smtClean="0"/>
          </a:p>
          <a:p>
            <a:pPr eaLnBrk="1" hangingPunct="1">
              <a:defRPr/>
            </a:pPr>
            <a:endParaRPr lang="en-US" altLang="en-US" dirty="0" smtClean="0"/>
          </a:p>
          <a:p>
            <a:pPr eaLnBrk="1" hangingPunct="1">
              <a:defRPr/>
            </a:pPr>
            <a:endParaRPr lang="en-US" altLang="en-US" dirty="0" smtClean="0"/>
          </a:p>
          <a:p>
            <a:pPr eaLnBrk="1" hangingPunct="1">
              <a:defRPr/>
            </a:pPr>
            <a:endParaRPr lang="en-US" altLang="en-US" dirty="0"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90ED0B-7B2C-4E1B-A643-52F4D288ACDC}" type="slidenum">
              <a:rPr lang="en-US" altLang="en-US" smtClean="0">
                <a:solidFill>
                  <a:prstClr val="black"/>
                </a:solidFill>
              </a:rPr>
              <a:pPr>
                <a:spcBef>
                  <a:spcPct val="0"/>
                </a:spcBef>
              </a:pPr>
              <a:t>5</a:t>
            </a:fld>
            <a:endParaRPr lang="en-US" altLang="en-US" smtClean="0">
              <a:solidFill>
                <a:prstClr val="black"/>
              </a:solidFill>
            </a:endParaRPr>
          </a:p>
        </p:txBody>
      </p:sp>
    </p:spTree>
    <p:extLst>
      <p:ext uri="{BB962C8B-B14F-4D97-AF65-F5344CB8AC3E}">
        <p14:creationId xmlns:p14="http://schemas.microsoft.com/office/powerpoint/2010/main" xmlns="" val="1955046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normAutofit fontScale="77500" lnSpcReduction="20000"/>
          </a:bodyPr>
          <a:lstStyle/>
          <a:p>
            <a:pPr marL="173422" indent="-173422" eaLnBrk="1" hangingPunct="1">
              <a:buFont typeface="Arial" panose="020B0604020202020204" pitchFamily="34" charset="0"/>
              <a:buChar char="•"/>
              <a:defRPr/>
            </a:pPr>
            <a:r>
              <a:rPr lang="en-US" altLang="en-US" dirty="0" smtClean="0"/>
              <a:t>Perhaps the most significant land use power that the state legislatures delegate to local governments is the authority to adopt comprehensive plans and conforming zoning laws. Through these codes and the intensity of development allowed within each district.</a:t>
            </a:r>
          </a:p>
          <a:p>
            <a:pPr marL="173422" indent="-173422" eaLnBrk="1" hangingPunct="1">
              <a:buFont typeface="Arial" panose="020B0604020202020204" pitchFamily="34" charset="0"/>
              <a:buChar char="•"/>
              <a:defRPr/>
            </a:pPr>
            <a:r>
              <a:rPr lang="en-US" altLang="en-US" dirty="0" smtClean="0"/>
              <a:t>See these notes which are also found under the Why are we Here slide above: </a:t>
            </a:r>
          </a:p>
          <a:p>
            <a:pPr marL="173422" indent="-173422" eaLnBrk="1" hangingPunct="1">
              <a:buFont typeface="Arial" panose="020B0604020202020204" pitchFamily="34" charset="0"/>
              <a:buChar char="•"/>
              <a:defRPr/>
            </a:pPr>
            <a:endParaRPr lang="en-US" altLang="en-US" dirty="0" smtClean="0"/>
          </a:p>
          <a:p>
            <a:pPr eaLnBrk="1" hangingPunct="1">
              <a:spcBef>
                <a:spcPct val="0"/>
              </a:spcBef>
              <a:defRPr/>
            </a:pPr>
            <a:r>
              <a:rPr lang="en-US" altLang="en-US" i="1" dirty="0" smtClean="0"/>
              <a:t>Start by letting participants know about the critical importance of the comprehensive plan.  It is basically responsible for what is developed on the land and what is preserved.  At this point, we are not going into specifics but rather interesting the participants in this training program, which requires that they know, particularly if they are water planners, the relevance of the comprehensive plan. </a:t>
            </a:r>
          </a:p>
          <a:p>
            <a:pPr eaLnBrk="1" hangingPunct="1">
              <a:spcBef>
                <a:spcPct val="0"/>
              </a:spcBef>
              <a:defRPr/>
            </a:pPr>
            <a:endParaRPr lang="en-US" altLang="en-US" i="1" dirty="0" smtClean="0"/>
          </a:p>
          <a:p>
            <a:pPr eaLnBrk="1" hangingPunct="1">
              <a:spcBef>
                <a:spcPct val="0"/>
              </a:spcBef>
              <a:defRPr/>
            </a:pPr>
            <a:r>
              <a:rPr lang="en-US" altLang="en-US" i="1" dirty="0" smtClean="0"/>
              <a:t>Zoning, which creates land use patterns, must conform to the comprehensive plan and comprehensive plans deal with future infrastructure needs, including water infrastructure.  The comprehensive plan and conforming zoning will determine how many people live and work in a community in the future, which, in turn, will determine future water demand. Water planning focusses on providing the resources and infrastructure to meet future demand. This demonstrates why the two arenas of planning must be coordinated.  </a:t>
            </a:r>
          </a:p>
          <a:p>
            <a:pPr eaLnBrk="1" hangingPunct="1">
              <a:spcBef>
                <a:spcPct val="0"/>
              </a:spcBef>
              <a:defRPr/>
            </a:pPr>
            <a:endParaRPr lang="en-US" altLang="en-US" i="1" dirty="0" smtClean="0"/>
          </a:p>
          <a:p>
            <a:pPr eaLnBrk="1" hangingPunct="1">
              <a:spcBef>
                <a:spcPct val="0"/>
              </a:spcBef>
              <a:defRPr/>
            </a:pPr>
            <a:r>
              <a:rPr lang="en-US" altLang="en-US" i="1" dirty="0" smtClean="0"/>
              <a:t>Some basics: most Colorado communities must adopt comprehensive plans, which are often called master plans. Colorado statutes say this about the plan.  It is for the purpose of “guiding and accomplishing a coordinated, adjusted, and harmonious development of the municipality and its environs which will, in accordance with present and future needs, best promote the health, safety, order, convenience, prosperity, and general welfare” of the citizens.  Note how broad this purpose is; this emphasizes, again, the importance of the plan.</a:t>
            </a:r>
          </a:p>
          <a:p>
            <a:pPr eaLnBrk="1" hangingPunct="1">
              <a:spcBef>
                <a:spcPct val="0"/>
              </a:spcBef>
              <a:defRPr/>
            </a:pPr>
            <a:endParaRPr lang="en-US" altLang="en-US" i="1" dirty="0" smtClean="0"/>
          </a:p>
          <a:p>
            <a:pPr eaLnBrk="1" hangingPunct="1">
              <a:spcBef>
                <a:spcPct val="0"/>
              </a:spcBef>
              <a:defRPr/>
            </a:pPr>
            <a:r>
              <a:rPr lang="en-US" altLang="en-US" i="1" dirty="0" smtClean="0"/>
              <a:t>There is no legal requirement for planning commissions to submit their plans to their municipal councils for adoption , but most do, in part because it is the council that must adopt zoning that conforms to the plan. </a:t>
            </a:r>
          </a:p>
          <a:p>
            <a:pPr eaLnBrk="1" hangingPunct="1">
              <a:spcBef>
                <a:spcPct val="0"/>
              </a:spcBef>
              <a:defRPr/>
            </a:pPr>
            <a:endParaRPr lang="en-US" altLang="en-US" i="1" dirty="0" smtClean="0"/>
          </a:p>
          <a:p>
            <a:pPr eaLnBrk="1" hangingPunct="1">
              <a:spcBef>
                <a:spcPct val="0"/>
              </a:spcBef>
              <a:defRPr/>
            </a:pPr>
            <a:r>
              <a:rPr lang="en-US" altLang="en-US" i="1" dirty="0" smtClean="0"/>
              <a:t>Plans can be written so that water conservation objectives and strategies appear throughout the plan or there can be a stand alone water conservation or water element or both. </a:t>
            </a:r>
          </a:p>
          <a:p>
            <a:pPr marL="173422" indent="-173422" eaLnBrk="1" hangingPunct="1">
              <a:buFont typeface="Arial" panose="020B0604020202020204" pitchFamily="34" charset="0"/>
              <a:buChar char="•"/>
              <a:defRPr/>
            </a:pPr>
            <a:endParaRPr lang="en-US" altLang="en-US" i="1" dirty="0" smtClean="0"/>
          </a:p>
          <a:p>
            <a:pPr marL="173422" indent="-173422" eaLnBrk="1" hangingPunct="1">
              <a:buFont typeface="Arial" panose="020B0604020202020204" pitchFamily="34" charset="0"/>
              <a:buChar char="•"/>
              <a:defRPr/>
            </a:pPr>
            <a:endParaRPr lang="en-US" altLang="en-US" i="1" dirty="0" smtClean="0"/>
          </a:p>
          <a:p>
            <a:pPr marL="173422" indent="-173422" eaLnBrk="1" hangingPunct="1">
              <a:buFont typeface="Arial" panose="020B0604020202020204" pitchFamily="34" charset="0"/>
              <a:buChar char="•"/>
              <a:defRPr/>
            </a:pPr>
            <a:endParaRPr lang="en-US" altLang="en-US" i="1" dirty="0" smtClean="0"/>
          </a:p>
          <a:p>
            <a:pPr marL="173422" indent="-173422" eaLnBrk="1" hangingPunct="1">
              <a:buFont typeface="Arial" panose="020B0604020202020204" pitchFamily="34" charset="0"/>
              <a:buChar char="•"/>
              <a:defRPr/>
            </a:pPr>
            <a:endParaRPr lang="en-US" altLang="en-US" i="1" dirty="0" smtClean="0"/>
          </a:p>
          <a:p>
            <a:pPr eaLnBrk="1" hangingPunct="1">
              <a:defRPr/>
            </a:pPr>
            <a:endParaRPr lang="en-US" altLang="en-US" dirty="0"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044B65-A99B-464A-B582-E4A514C0D82F}" type="slidenum">
              <a:rPr lang="en-US" altLang="en-US" smtClean="0">
                <a:solidFill>
                  <a:prstClr val="black"/>
                </a:solidFill>
              </a:rPr>
              <a:pPr>
                <a:spcBef>
                  <a:spcPct val="0"/>
                </a:spcBef>
              </a:pPr>
              <a:t>6</a:t>
            </a:fld>
            <a:endParaRPr lang="en-US" altLang="en-US" smtClean="0">
              <a:solidFill>
                <a:prstClr val="black"/>
              </a:solidFill>
            </a:endParaRPr>
          </a:p>
        </p:txBody>
      </p:sp>
    </p:spTree>
    <p:extLst>
      <p:ext uri="{BB962C8B-B14F-4D97-AF65-F5344CB8AC3E}">
        <p14:creationId xmlns:p14="http://schemas.microsoft.com/office/powerpoint/2010/main" xmlns="" val="1961965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23925"/>
            <a:r>
              <a:rPr lang="en-US" altLang="en-US" smtClean="0"/>
              <a:t>Throughout these slides use a “Need to Know” message. Each time it is possible to explain how land use planners have a need to know what water planners know, use this phrase. </a:t>
            </a:r>
          </a:p>
          <a:p>
            <a:pPr defTabSz="923925"/>
            <a:endParaRPr lang="en-US" altLang="en-US"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3E5770-A555-4306-94BF-D9CC9B6A87AB}" type="slidenum">
              <a:rPr lang="en-US" altLang="en-US" smtClean="0">
                <a:solidFill>
                  <a:prstClr val="black"/>
                </a:solidFill>
                <a:latin typeface="Calibri" panose="020F0502020204030204" pitchFamily="34" charset="0"/>
              </a:rPr>
              <a:pPr/>
              <a:t>7</a:t>
            </a:fld>
            <a:endParaRPr lang="en-US" altLang="en-US" smtClean="0">
              <a:solidFill>
                <a:prstClr val="black"/>
              </a:solidFill>
              <a:latin typeface="Calibri" panose="020F0502020204030204" pitchFamily="34" charset="0"/>
            </a:endParaRPr>
          </a:p>
        </p:txBody>
      </p:sp>
    </p:spTree>
    <p:extLst>
      <p:ext uri="{BB962C8B-B14F-4D97-AF65-F5344CB8AC3E}">
        <p14:creationId xmlns:p14="http://schemas.microsoft.com/office/powerpoint/2010/main" xmlns="" val="101412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marL="346075" indent="-346075">
              <a:spcBef>
                <a:spcPct val="20000"/>
              </a:spcBef>
              <a:buFontTx/>
              <a:buChar char="•"/>
              <a:defRPr/>
            </a:pPr>
            <a:r>
              <a:rPr lang="en-US" altLang="en-US" sz="2000" smtClean="0">
                <a:solidFill>
                  <a:srgbClr val="000000"/>
                </a:solidFill>
                <a:latin typeface="Cambria" panose="02040503050406030204" pitchFamily="18" charset="0"/>
              </a:rPr>
              <a:t>Other than the required public hearing, there is no legislated or common process of amending the comprehensive plan.</a:t>
            </a:r>
          </a:p>
          <a:p>
            <a:pPr marL="346075" indent="-346075">
              <a:spcBef>
                <a:spcPct val="20000"/>
              </a:spcBef>
              <a:buFontTx/>
              <a:buChar char="•"/>
              <a:defRPr/>
            </a:pPr>
            <a:r>
              <a:rPr lang="en-US" altLang="en-US" sz="2000" smtClean="0">
                <a:solidFill>
                  <a:srgbClr val="000000"/>
                </a:solidFill>
                <a:latin typeface="Cambria" panose="02040503050406030204" pitchFamily="18" charset="0"/>
              </a:rPr>
              <a:t>There are very few limitations on what the process can be, so there is no difficulty setting up a process that ensures that water planners and stakeholders are involved throughout the process. </a:t>
            </a:r>
          </a:p>
          <a:p>
            <a:pPr marL="346075" indent="-346075">
              <a:spcBef>
                <a:spcPct val="20000"/>
              </a:spcBef>
              <a:buFontTx/>
              <a:buChar char="•"/>
              <a:defRPr/>
            </a:pPr>
            <a:r>
              <a:rPr lang="en-US" altLang="en-US" sz="2000" smtClean="0">
                <a:solidFill>
                  <a:srgbClr val="000000"/>
                </a:solidFill>
                <a:latin typeface="Cambria" panose="02040503050406030204" pitchFamily="18" charset="0"/>
              </a:rPr>
              <a:t>When the water agency is a municipal agency within the city or county doing the land use planning, it is a straight forward process of getting the water staff involved in providing goals, objectives, strategies, and implementation techniques for the comp plan amendment.</a:t>
            </a:r>
          </a:p>
          <a:p>
            <a:pPr marL="346075" indent="-346075">
              <a:spcBef>
                <a:spcPct val="20000"/>
              </a:spcBef>
              <a:buFontTx/>
              <a:buChar char="•"/>
              <a:defRPr/>
            </a:pPr>
            <a:r>
              <a:rPr lang="en-US" altLang="en-US" sz="2000" smtClean="0">
                <a:solidFill>
                  <a:srgbClr val="000000"/>
                </a:solidFill>
                <a:latin typeface="Cambria" panose="02040503050406030204" pitchFamily="18" charset="0"/>
              </a:rPr>
              <a:t>When one or more outside water suppliers are responsible, more work will need to be done to identify the proper staff and leaders of the water district and seeing that the process accommodates their schedules and time limitations. </a:t>
            </a: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09ABA35-4811-4023-BC07-9B85AC64F31A}" type="slidenum">
              <a:rPr lang="en-US" altLang="en-US" smtClean="0">
                <a:solidFill>
                  <a:srgbClr val="000000"/>
                </a:solidFill>
              </a:rPr>
              <a:pPr>
                <a:spcBef>
                  <a:spcPct val="0"/>
                </a:spcBef>
              </a:pPr>
              <a:t>8</a:t>
            </a:fld>
            <a:endParaRPr lang="en-US" altLang="en-US" smtClean="0">
              <a:solidFill>
                <a:srgbClr val="000000"/>
              </a:solidFill>
            </a:endParaRPr>
          </a:p>
        </p:txBody>
      </p:sp>
    </p:spTree>
    <p:extLst>
      <p:ext uri="{BB962C8B-B14F-4D97-AF65-F5344CB8AC3E}">
        <p14:creationId xmlns:p14="http://schemas.microsoft.com/office/powerpoint/2010/main" xmlns="" val="1198629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23925"/>
            <a:r>
              <a:rPr lang="en-US" altLang="en-US" smtClean="0"/>
              <a:t>Throughout these slides use a “Need to Know” message. Each time it is possible to explain how land use planners have a need to know what water planners know, use this phrase. </a:t>
            </a:r>
          </a:p>
          <a:p>
            <a:pPr defTabSz="923925"/>
            <a:endParaRPr lang="en-US" altLang="en-US"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862182D-D86F-452A-8E44-E1A294C79DD5}" type="slidenum">
              <a:rPr lang="en-US" altLang="en-US" smtClean="0">
                <a:solidFill>
                  <a:prstClr val="black"/>
                </a:solidFill>
                <a:latin typeface="Calibri" panose="020F0502020204030204" pitchFamily="34" charset="0"/>
              </a:rPr>
              <a:pPr/>
              <a:t>9</a:t>
            </a:fld>
            <a:endParaRPr lang="en-US" altLang="en-US" smtClean="0">
              <a:solidFill>
                <a:prstClr val="black"/>
              </a:solidFill>
              <a:latin typeface="Calibri" panose="020F0502020204030204" pitchFamily="34" charset="0"/>
            </a:endParaRPr>
          </a:p>
        </p:txBody>
      </p:sp>
    </p:spTree>
    <p:extLst>
      <p:ext uri="{BB962C8B-B14F-4D97-AF65-F5344CB8AC3E}">
        <p14:creationId xmlns:p14="http://schemas.microsoft.com/office/powerpoint/2010/main" xmlns="" val="4074070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23925"/>
            <a:r>
              <a:rPr lang="en-US" altLang="en-US" smtClean="0"/>
              <a:t>Throughout these slides use a “Need to Know” message. Each time it is possible to explain how land use planners have a need to know what water planners know, use this phrase. </a:t>
            </a:r>
          </a:p>
          <a:p>
            <a:pPr defTabSz="923925"/>
            <a:endParaRPr lang="en-US" altLang="en-US"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1977839-C356-4E2D-A7E8-B767EE816D96}" type="slidenum">
              <a:rPr lang="en-US" altLang="en-US" smtClean="0">
                <a:solidFill>
                  <a:prstClr val="black"/>
                </a:solidFill>
                <a:latin typeface="Calibri" panose="020F0502020204030204" pitchFamily="34" charset="0"/>
              </a:rPr>
              <a:pPr/>
              <a:t>10</a:t>
            </a:fld>
            <a:endParaRPr lang="en-US" altLang="en-US" smtClean="0">
              <a:solidFill>
                <a:prstClr val="black"/>
              </a:solidFill>
              <a:latin typeface="Calibri" panose="020F0502020204030204" pitchFamily="34" charset="0"/>
            </a:endParaRPr>
          </a:p>
        </p:txBody>
      </p:sp>
    </p:spTree>
    <p:extLst>
      <p:ext uri="{BB962C8B-B14F-4D97-AF65-F5344CB8AC3E}">
        <p14:creationId xmlns:p14="http://schemas.microsoft.com/office/powerpoint/2010/main" xmlns="" val="1618121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Throughout these slides use a “Need to Know” message. Each time it is possible to explain how land use planners have a need to know what water planners know, use this phrase. </a:t>
            </a: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2CB09A-F651-49AE-A070-89856CB65A26}" type="slidenum">
              <a:rPr lang="en-US" altLang="en-US" smtClean="0">
                <a:solidFill>
                  <a:prstClr val="black"/>
                </a:solidFill>
                <a:latin typeface="Calibri" panose="020F0502020204030204" pitchFamily="34" charset="0"/>
              </a:rPr>
              <a:pPr/>
              <a:t>11</a:t>
            </a:fld>
            <a:endParaRPr lang="en-US" altLang="en-US" smtClean="0">
              <a:solidFill>
                <a:prstClr val="black"/>
              </a:solidFill>
              <a:latin typeface="Calibri" panose="020F0502020204030204" pitchFamily="34" charset="0"/>
            </a:endParaRPr>
          </a:p>
        </p:txBody>
      </p:sp>
    </p:spTree>
    <p:extLst>
      <p:ext uri="{BB962C8B-B14F-4D97-AF65-F5344CB8AC3E}">
        <p14:creationId xmlns:p14="http://schemas.microsoft.com/office/powerpoint/2010/main" xmlns="" val="3141166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normAutofit fontScale="62500" lnSpcReduction="20000"/>
          </a:bodyPr>
          <a:lstStyle/>
          <a:p>
            <a:pPr>
              <a:lnSpc>
                <a:spcPct val="90000"/>
              </a:lnSpc>
              <a:spcBef>
                <a:spcPct val="20000"/>
              </a:spcBef>
              <a:buFont typeface="Arial" charset="0"/>
              <a:buNone/>
              <a:defRPr/>
            </a:pPr>
            <a:r>
              <a:rPr lang="en-US" altLang="en-US" sz="2000" dirty="0">
                <a:solidFill>
                  <a:prstClr val="black"/>
                </a:solidFill>
                <a:latin typeface="Cambria"/>
              </a:rPr>
              <a:t>For more information see the Integrating Water Efficiency into the Comprehensive Master Plan guide for Colorado communities. I has a 3 page description of this case study. The San Jose plan in its land use component focuses on land use patterns that concentrate development in mixed-use, in-fill, higher density areas and deemphasize it in conservation areas. In the growth areas, per capita water use will be much lower than in large lot single-family home neighborhoods. By limiting the later through the conservation area strategies, water conservation is assured. In conservation areas, development should be clustered where possible. This technique converts large lots, which use much water for landscaping, into smaller lots which use less water for this purpose. </a:t>
            </a:r>
          </a:p>
          <a:p>
            <a:pPr>
              <a:lnSpc>
                <a:spcPct val="90000"/>
              </a:lnSpc>
              <a:spcBef>
                <a:spcPct val="20000"/>
              </a:spcBef>
              <a:buFont typeface="Arial" charset="0"/>
              <a:buNone/>
              <a:defRPr/>
            </a:pPr>
            <a:endParaRPr lang="en-US" altLang="en-US" sz="2000" dirty="0">
              <a:solidFill>
                <a:prstClr val="black"/>
              </a:solidFill>
              <a:latin typeface="Cambria"/>
            </a:endParaRPr>
          </a:p>
          <a:p>
            <a:pPr>
              <a:lnSpc>
                <a:spcPct val="90000"/>
              </a:lnSpc>
              <a:spcBef>
                <a:spcPct val="20000"/>
              </a:spcBef>
              <a:buFont typeface="Arial" charset="0"/>
              <a:buNone/>
              <a:defRPr/>
            </a:pPr>
            <a:r>
              <a:rPr lang="en-US" altLang="en-US" sz="2000" dirty="0">
                <a:solidFill>
                  <a:prstClr val="black"/>
                </a:solidFill>
                <a:latin typeface="Cambria"/>
              </a:rPr>
              <a:t>The plan also contains a stand alone chapter called “Water Supply, Conservation, Recycling, and Quality and incorporates water conservation features into other parts of its comp plan.  It is a true hybrid plan in terms of water conservation. </a:t>
            </a:r>
          </a:p>
          <a:p>
            <a:pPr>
              <a:lnSpc>
                <a:spcPct val="90000"/>
              </a:lnSpc>
              <a:spcBef>
                <a:spcPct val="20000"/>
              </a:spcBef>
              <a:buFont typeface="Arial" charset="0"/>
              <a:buNone/>
              <a:defRPr/>
            </a:pPr>
            <a:endParaRPr lang="en-US" altLang="en-US" sz="2000" dirty="0">
              <a:solidFill>
                <a:prstClr val="black"/>
              </a:solidFill>
              <a:latin typeface="Cambria"/>
            </a:endParaRPr>
          </a:p>
          <a:p>
            <a:pPr>
              <a:lnSpc>
                <a:spcPct val="90000"/>
              </a:lnSpc>
              <a:spcBef>
                <a:spcPct val="20000"/>
              </a:spcBef>
              <a:buFont typeface="Arial" charset="0"/>
              <a:buNone/>
              <a:defRPr/>
            </a:pPr>
            <a:r>
              <a:rPr lang="en-US" altLang="en-US" sz="2000" dirty="0">
                <a:solidFill>
                  <a:prstClr val="black"/>
                </a:solidFill>
                <a:latin typeface="Cambria"/>
              </a:rPr>
              <a:t>Note that this plan does not provide for other landscape water conservation techniques or interior smart water fixtures; it focuses mainly on how the land use pattern can conserve water.  It also has many provisions for protecting water resources from pollution, which, indirectly, maintains the existing water supply.  </a:t>
            </a: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041771E-2467-43D5-A685-977C434244AA}" type="slidenum">
              <a:rPr lang="en-US" altLang="en-US" smtClean="0">
                <a:solidFill>
                  <a:prstClr val="black"/>
                </a:solidFill>
              </a:rPr>
              <a:pPr>
                <a:spcBef>
                  <a:spcPct val="0"/>
                </a:spcBef>
              </a:pPr>
              <a:t>12</a:t>
            </a:fld>
            <a:endParaRPr lang="en-US" altLang="en-US" smtClean="0">
              <a:solidFill>
                <a:prstClr val="black"/>
              </a:solidFill>
            </a:endParaRPr>
          </a:p>
        </p:txBody>
      </p:sp>
    </p:spTree>
    <p:extLst>
      <p:ext uri="{BB962C8B-B14F-4D97-AF65-F5344CB8AC3E}">
        <p14:creationId xmlns:p14="http://schemas.microsoft.com/office/powerpoint/2010/main" xmlns="" val="928371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lnSpc>
                <a:spcPct val="90000"/>
              </a:lnSpc>
              <a:spcBef>
                <a:spcPct val="20000"/>
              </a:spcBef>
              <a:buFontTx/>
              <a:buChar char="•"/>
            </a:pPr>
            <a:r>
              <a:rPr lang="en-US" altLang="en-US" sz="2000" smtClean="0">
                <a:solidFill>
                  <a:srgbClr val="000000"/>
                </a:solidFill>
                <a:latin typeface="Cambria" panose="02040503050406030204" pitchFamily="18" charset="0"/>
              </a:rPr>
              <a:t>This is an important point.  Water conservation goals and objectives, water supply and quality issues, recycling, landscaping and fixture best practices fit well in a stand alone water conservation component of the plan, but, like San Jose, the practices that involve creating water conservation land use patterns need to be linked or contained within the land use component of the plan.  </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13843CA-C3F0-4E1F-A293-493B55CF9500}" type="slidenum">
              <a:rPr lang="en-US" altLang="en-US" smtClean="0">
                <a:solidFill>
                  <a:prstClr val="black"/>
                </a:solidFill>
              </a:rPr>
              <a:pPr>
                <a:spcBef>
                  <a:spcPct val="0"/>
                </a:spcBef>
              </a:pPr>
              <a:t>13</a:t>
            </a:fld>
            <a:endParaRPr lang="en-US" altLang="en-US" smtClean="0">
              <a:solidFill>
                <a:prstClr val="black"/>
              </a:solidFill>
            </a:endParaRPr>
          </a:p>
        </p:txBody>
      </p:sp>
    </p:spTree>
    <p:extLst>
      <p:ext uri="{BB962C8B-B14F-4D97-AF65-F5344CB8AC3E}">
        <p14:creationId xmlns:p14="http://schemas.microsoft.com/office/powerpoint/2010/main" xmlns="" val="380971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To fully take advantage of the opportunity to reduce per capita water consumption, localities should amend the land use component of their comp plans to achieve water conserving patterns that involve less on site landscaping and types of buildings for smaller households; provide for landscaping that is water conserving; and specify that all exterior and interior fixtures will be water smart.  It is not likely that option 2 above will deal with water efficient land use patterns, which will almost always have to be in the land use component of the plan. So, the hybrid approach, like San Jose’s, is the recommended model. </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0888" indent="-288925">
              <a:defRPr>
                <a:solidFill>
                  <a:schemeClr val="tx1"/>
                </a:solidFill>
                <a:latin typeface="Arial" panose="020B0604020202020204" pitchFamily="34" charset="0"/>
                <a:cs typeface="Arial" panose="020B0604020202020204" pitchFamily="34" charset="0"/>
              </a:defRPr>
            </a:lvl2pPr>
            <a:lvl3pPr marL="1155700" indent="-230188">
              <a:defRPr>
                <a:solidFill>
                  <a:schemeClr val="tx1"/>
                </a:solidFill>
                <a:latin typeface="Arial" panose="020B0604020202020204" pitchFamily="34" charset="0"/>
                <a:cs typeface="Arial" panose="020B0604020202020204" pitchFamily="34" charset="0"/>
              </a:defRPr>
            </a:lvl3pPr>
            <a:lvl4pPr marL="1617663" indent="-230188">
              <a:defRPr>
                <a:solidFill>
                  <a:schemeClr val="tx1"/>
                </a:solidFill>
                <a:latin typeface="Arial" panose="020B0604020202020204" pitchFamily="34" charset="0"/>
                <a:cs typeface="Arial" panose="020B0604020202020204" pitchFamily="34" charset="0"/>
              </a:defRPr>
            </a:lvl4pPr>
            <a:lvl5pPr marL="2079625" indent="-230188">
              <a:defRPr>
                <a:solidFill>
                  <a:schemeClr val="tx1"/>
                </a:solidFill>
                <a:latin typeface="Arial" panose="020B0604020202020204" pitchFamily="34" charset="0"/>
                <a:cs typeface="Arial" panose="020B0604020202020204" pitchFamily="34" charset="0"/>
              </a:defRPr>
            </a:lvl5pPr>
            <a:lvl6pPr marL="2536825"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94025"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51225"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08425"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D5DFE1F-033A-4B8C-9D23-9DEA8357D0BF}" type="slidenum">
              <a:rPr lang="en-US" altLang="en-US" smtClean="0">
                <a:solidFill>
                  <a:prstClr val="black"/>
                </a:solidFill>
                <a:latin typeface="Calibri" panose="020F0502020204030204" pitchFamily="34" charset="0"/>
              </a:rPr>
              <a:pPr/>
              <a:t>14</a:t>
            </a:fld>
            <a:endParaRPr lang="en-US" altLang="en-US" smtClean="0">
              <a:solidFill>
                <a:prstClr val="black"/>
              </a:solidFill>
              <a:latin typeface="Calibri" panose="020F0502020204030204" pitchFamily="34" charset="0"/>
            </a:endParaRPr>
          </a:p>
        </p:txBody>
      </p:sp>
    </p:spTree>
    <p:extLst>
      <p:ext uri="{BB962C8B-B14F-4D97-AF65-F5344CB8AC3E}">
        <p14:creationId xmlns:p14="http://schemas.microsoft.com/office/powerpoint/2010/main" xmlns="" val="3340617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normAutofit fontScale="85000" lnSpcReduction="20000"/>
          </a:bodyPr>
          <a:lstStyle/>
          <a:p>
            <a:pPr marL="346075" indent="-346075">
              <a:spcBef>
                <a:spcPct val="20000"/>
              </a:spcBef>
              <a:buFontTx/>
              <a:buChar char="•"/>
              <a:defRPr/>
            </a:pPr>
            <a:r>
              <a:rPr lang="en-US" altLang="en-US" sz="2000" smtClean="0">
                <a:solidFill>
                  <a:srgbClr val="000000"/>
                </a:solidFill>
                <a:latin typeface="Cambria" panose="02040503050406030204" pitchFamily="18" charset="0"/>
              </a:rPr>
              <a:t>This practice illustrates goal and objective setting. The long term goal will take some time to achieve but it creates a target for the community to focus on. The objectives can be accomplished in a shorter-term by adopting land use regulations that help to achieve the goal. Since focusing new development in defined growth areas, usually areas with infrastructure in place or able to be extended, and ensuring that new development is denser with smaller lots, the water conservation goal is partly achieved. </a:t>
            </a:r>
          </a:p>
          <a:p>
            <a:pPr marL="346075" indent="-346075">
              <a:spcBef>
                <a:spcPct val="20000"/>
              </a:spcBef>
              <a:buFontTx/>
              <a:buChar char="•"/>
              <a:defRPr/>
            </a:pPr>
            <a:endParaRPr lang="en-US" altLang="en-US" sz="2000" smtClean="0">
              <a:solidFill>
                <a:srgbClr val="000000"/>
              </a:solidFill>
              <a:latin typeface="Cambria" panose="02040503050406030204" pitchFamily="18" charset="0"/>
            </a:endParaRPr>
          </a:p>
          <a:p>
            <a:pPr marL="346075" indent="-346075">
              <a:spcBef>
                <a:spcPct val="20000"/>
              </a:spcBef>
              <a:buFontTx/>
              <a:buChar char="•"/>
              <a:defRPr/>
            </a:pPr>
            <a:r>
              <a:rPr lang="en-US" altLang="en-US" sz="2000" smtClean="0">
                <a:solidFill>
                  <a:srgbClr val="000000"/>
                </a:solidFill>
                <a:latin typeface="Cambria" panose="02040503050406030204" pitchFamily="18" charset="0"/>
              </a:rPr>
              <a:t>Similarly, establishing an objective of ensuring that landscaping practices use less water because the plants, soil, and irrigation systems are water conserving can move the community closer to this goal. </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17873D-CDE1-488C-B8DB-ECF285CD3821}" type="slidenum">
              <a:rPr lang="en-US" altLang="en-US" smtClean="0">
                <a:solidFill>
                  <a:srgbClr val="000000"/>
                </a:solidFill>
              </a:rPr>
              <a:pPr>
                <a:spcBef>
                  <a:spcPct val="0"/>
                </a:spcBef>
              </a:pPr>
              <a:t>15</a:t>
            </a:fld>
            <a:endParaRPr lang="en-US" altLang="en-US" smtClean="0">
              <a:solidFill>
                <a:srgbClr val="000000"/>
              </a:solidFill>
            </a:endParaRPr>
          </a:p>
        </p:txBody>
      </p:sp>
    </p:spTree>
    <p:extLst>
      <p:ext uri="{BB962C8B-B14F-4D97-AF65-F5344CB8AC3E}">
        <p14:creationId xmlns:p14="http://schemas.microsoft.com/office/powerpoint/2010/main" xmlns="" val="3540102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This is a transition slide. It begins the training session on best practices.  Trainers should look at the matrix of implementation techniques in the training guide to see a full list of best practices and pick any that are of interest to them that are not discussed in the following slide, which cover the techniques contained in the materials. </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A0A21AA-69FA-4702-B4AA-E2575B7A67E3}" type="slidenum">
              <a:rPr lang="en-US" altLang="en-US" smtClean="0">
                <a:solidFill>
                  <a:srgbClr val="000000"/>
                </a:solidFill>
              </a:rPr>
              <a:pPr>
                <a:spcBef>
                  <a:spcPct val="0"/>
                </a:spcBef>
              </a:pPr>
              <a:t>16</a:t>
            </a:fld>
            <a:endParaRPr lang="en-US" altLang="en-US" smtClean="0">
              <a:solidFill>
                <a:srgbClr val="000000"/>
              </a:solidFill>
            </a:endParaRPr>
          </a:p>
        </p:txBody>
      </p:sp>
    </p:spTree>
    <p:extLst>
      <p:ext uri="{BB962C8B-B14F-4D97-AF65-F5344CB8AC3E}">
        <p14:creationId xmlns:p14="http://schemas.microsoft.com/office/powerpoint/2010/main" xmlns="" val="28327711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Here we are incorporating into the comprehensive plan the kinds of strategies and implementation techniques that planners want to be incorporated into the zoning code and subdivision regulations.  These will come up again in the zoning module, but it important to emphasize the need for them here since zoning must conform to the comprehensive plan. </a:t>
            </a:r>
          </a:p>
          <a:p>
            <a:pPr marL="346075" indent="-346075">
              <a:spcBef>
                <a:spcPct val="20000"/>
              </a:spcBef>
              <a:buFontTx/>
              <a:buChar char="•"/>
            </a:pPr>
            <a:r>
              <a:rPr lang="en-US" altLang="en-US" sz="2000" smtClean="0">
                <a:solidFill>
                  <a:srgbClr val="000000"/>
                </a:solidFill>
                <a:latin typeface="Cambria" panose="02040503050406030204" pitchFamily="18" charset="0"/>
              </a:rPr>
              <a:t>There is a matrix in the guide for this topic that has check marks next to zoning and subdivision provisions that can be mentioned in the comprehensive plan.  </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BA50991-CAA8-43A5-9BE5-0A0F92DEACB2}" type="slidenum">
              <a:rPr lang="en-US" altLang="en-US" smtClean="0">
                <a:solidFill>
                  <a:srgbClr val="000000"/>
                </a:solidFill>
              </a:rPr>
              <a:pPr>
                <a:spcBef>
                  <a:spcPct val="0"/>
                </a:spcBef>
              </a:pPr>
              <a:t>17</a:t>
            </a:fld>
            <a:endParaRPr lang="en-US" altLang="en-US" smtClean="0">
              <a:solidFill>
                <a:srgbClr val="000000"/>
              </a:solidFill>
            </a:endParaRPr>
          </a:p>
        </p:txBody>
      </p:sp>
    </p:spTree>
    <p:extLst>
      <p:ext uri="{BB962C8B-B14F-4D97-AF65-F5344CB8AC3E}">
        <p14:creationId xmlns:p14="http://schemas.microsoft.com/office/powerpoint/2010/main" xmlns="" val="474692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This and the following slides are based on material taken directly from the training guide for this training program, including example case studies. See the text regarding these practices from the manual if there are any questions about what each practice is or the fuller story about each case study.   </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2DECE4-DF23-4A5C-A3E0-C264E186C178}" type="slidenum">
              <a:rPr lang="en-US" altLang="en-US" smtClean="0">
                <a:solidFill>
                  <a:srgbClr val="000000"/>
                </a:solidFill>
              </a:rPr>
              <a:pPr>
                <a:spcBef>
                  <a:spcPct val="0"/>
                </a:spcBef>
              </a:pPr>
              <a:t>18</a:t>
            </a:fld>
            <a:endParaRPr lang="en-US" altLang="en-US" smtClean="0">
              <a:solidFill>
                <a:srgbClr val="000000"/>
              </a:solidFill>
            </a:endParaRPr>
          </a:p>
        </p:txBody>
      </p:sp>
    </p:spTree>
    <p:extLst>
      <p:ext uri="{BB962C8B-B14F-4D97-AF65-F5344CB8AC3E}">
        <p14:creationId xmlns:p14="http://schemas.microsoft.com/office/powerpoint/2010/main" xmlns="" val="2563079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This and the following slides are based on material taken directly from the training guide for this training program, including example case studies. See the text regarding these practices from the manual if there are any questions about what each practice is or the fuller story about each case study.   </a:t>
            </a:r>
          </a:p>
          <a:p>
            <a:pPr marL="346075" indent="-346075">
              <a:spcBef>
                <a:spcPct val="20000"/>
              </a:spcBef>
              <a:buFontTx/>
              <a:buChar char="•"/>
            </a:pPr>
            <a:endParaRPr lang="en-US" altLang="en-US" sz="2000" smtClean="0">
              <a:solidFill>
                <a:srgbClr val="000000"/>
              </a:solidFill>
              <a:latin typeface="Cambria" panose="02040503050406030204" pitchFamily="18"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551CF31-4859-43EC-B659-5051EAC4E3BA}" type="slidenum">
              <a:rPr lang="en-US" altLang="en-US" smtClean="0">
                <a:solidFill>
                  <a:srgbClr val="000000"/>
                </a:solidFill>
              </a:rPr>
              <a:pPr>
                <a:spcBef>
                  <a:spcPct val="0"/>
                </a:spcBef>
              </a:pPr>
              <a:t>19</a:t>
            </a:fld>
            <a:endParaRPr lang="en-US" altLang="en-US" smtClean="0">
              <a:solidFill>
                <a:srgbClr val="000000"/>
              </a:solidFill>
            </a:endParaRPr>
          </a:p>
        </p:txBody>
      </p:sp>
    </p:spTree>
    <p:extLst>
      <p:ext uri="{BB962C8B-B14F-4D97-AF65-F5344CB8AC3E}">
        <p14:creationId xmlns:p14="http://schemas.microsoft.com/office/powerpoint/2010/main" xmlns="" val="1253431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This and the following slides are based on material taken directly from the training guide for this training program, including example case studies. See the text regarding these practices from the manual if there are any questions about what each practice is or the fuller story about each case study.   </a:t>
            </a:r>
          </a:p>
          <a:p>
            <a:pPr marL="346075" indent="-346075">
              <a:spcBef>
                <a:spcPct val="20000"/>
              </a:spcBef>
              <a:buFontTx/>
              <a:buChar char="•"/>
            </a:pPr>
            <a:endParaRPr lang="en-US" altLang="en-US" sz="2000" smtClean="0">
              <a:solidFill>
                <a:srgbClr val="000000"/>
              </a:solidFill>
              <a:latin typeface="Cambria" panose="02040503050406030204" pitchFamily="18" charset="0"/>
            </a:endParaRP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BD1E10-AF3A-4974-B94C-AA4193879E03}" type="slidenum">
              <a:rPr lang="en-US" altLang="en-US" smtClean="0">
                <a:solidFill>
                  <a:srgbClr val="000000"/>
                </a:solidFill>
              </a:rPr>
              <a:pPr>
                <a:spcBef>
                  <a:spcPct val="0"/>
                </a:spcBef>
              </a:pPr>
              <a:t>20</a:t>
            </a:fld>
            <a:endParaRPr lang="en-US" altLang="en-US" smtClean="0">
              <a:solidFill>
                <a:srgbClr val="000000"/>
              </a:solidFill>
            </a:endParaRPr>
          </a:p>
        </p:txBody>
      </p:sp>
    </p:spTree>
    <p:extLst>
      <p:ext uri="{BB962C8B-B14F-4D97-AF65-F5344CB8AC3E}">
        <p14:creationId xmlns:p14="http://schemas.microsoft.com/office/powerpoint/2010/main" xmlns="" val="2765245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This and the following slides are based on material taken directly from the training guide for this training program, including example case studies. See the text regarding these practices from the manual if there are any questions about what each practice is or the fuller story about each case study.   </a:t>
            </a:r>
          </a:p>
          <a:p>
            <a:pPr marL="346075" indent="-346075">
              <a:spcBef>
                <a:spcPct val="20000"/>
              </a:spcBef>
              <a:buFontTx/>
              <a:buChar char="•"/>
            </a:pPr>
            <a:endParaRPr lang="en-US" altLang="en-US" sz="2000" smtClean="0">
              <a:solidFill>
                <a:srgbClr val="000000"/>
              </a:solidFill>
              <a:latin typeface="Cambria" panose="02040503050406030204" pitchFamily="18" charset="0"/>
            </a:endParaRP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92DC3C-F3F1-40E5-BCD8-EC35DDAFB00B}" type="slidenum">
              <a:rPr lang="en-US" altLang="en-US" smtClean="0">
                <a:solidFill>
                  <a:srgbClr val="000000"/>
                </a:solidFill>
              </a:rPr>
              <a:pPr>
                <a:spcBef>
                  <a:spcPct val="0"/>
                </a:spcBef>
              </a:pPr>
              <a:t>21</a:t>
            </a:fld>
            <a:endParaRPr lang="en-US" altLang="en-US" smtClean="0">
              <a:solidFill>
                <a:srgbClr val="000000"/>
              </a:solidFill>
            </a:endParaRPr>
          </a:p>
        </p:txBody>
      </p:sp>
    </p:spTree>
    <p:extLst>
      <p:ext uri="{BB962C8B-B14F-4D97-AF65-F5344CB8AC3E}">
        <p14:creationId xmlns:p14="http://schemas.microsoft.com/office/powerpoint/2010/main" xmlns="" val="692182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This and the following slides are based on material taken directly from the training guide for this training program, including example case studies. See the text regarding these practices from the manual if there are any questions about what each practice is or the fuller story about each case study.   </a:t>
            </a:r>
          </a:p>
          <a:p>
            <a:pPr marL="346075" indent="-346075">
              <a:spcBef>
                <a:spcPct val="20000"/>
              </a:spcBef>
              <a:buFontTx/>
              <a:buChar char="•"/>
            </a:pPr>
            <a:endParaRPr lang="en-US" altLang="en-US" sz="2000" smtClean="0">
              <a:solidFill>
                <a:srgbClr val="000000"/>
              </a:solidFill>
              <a:latin typeface="Cambria" panose="02040503050406030204" pitchFamily="18" charset="0"/>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F4440C3-3184-4324-963B-3230A56C0208}" type="slidenum">
              <a:rPr lang="en-US" altLang="en-US" smtClean="0">
                <a:solidFill>
                  <a:srgbClr val="000000"/>
                </a:solidFill>
              </a:rPr>
              <a:pPr>
                <a:spcBef>
                  <a:spcPct val="0"/>
                </a:spcBef>
              </a:pPr>
              <a:t>22</a:t>
            </a:fld>
            <a:endParaRPr lang="en-US" altLang="en-US" smtClean="0">
              <a:solidFill>
                <a:srgbClr val="000000"/>
              </a:solidFill>
            </a:endParaRPr>
          </a:p>
        </p:txBody>
      </p:sp>
    </p:spTree>
    <p:extLst>
      <p:ext uri="{BB962C8B-B14F-4D97-AF65-F5344CB8AC3E}">
        <p14:creationId xmlns:p14="http://schemas.microsoft.com/office/powerpoint/2010/main" xmlns="" val="1682943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This and the following slides are based on material taken directly from the training guide for this training program, including example case studies. See the text regarding these practices from the manual if there are any questions about what each practice is or the fuller story about each case study.   </a:t>
            </a:r>
          </a:p>
          <a:p>
            <a:pPr marL="346075" indent="-346075">
              <a:spcBef>
                <a:spcPct val="20000"/>
              </a:spcBef>
              <a:buFontTx/>
              <a:buChar char="•"/>
            </a:pPr>
            <a:endParaRPr lang="en-US" altLang="en-US" sz="2000" smtClean="0">
              <a:solidFill>
                <a:srgbClr val="000000"/>
              </a:solidFill>
              <a:latin typeface="Cambria" panose="02040503050406030204" pitchFamily="18" charset="0"/>
            </a:endParaRP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0415B93-0CD6-4C00-9F95-FE8EB2E1DC4A}" type="slidenum">
              <a:rPr lang="en-US" altLang="en-US" smtClean="0">
                <a:solidFill>
                  <a:srgbClr val="000000"/>
                </a:solidFill>
              </a:rPr>
              <a:pPr>
                <a:spcBef>
                  <a:spcPct val="0"/>
                </a:spcBef>
              </a:pPr>
              <a:t>23</a:t>
            </a:fld>
            <a:endParaRPr lang="en-US" altLang="en-US" smtClean="0">
              <a:solidFill>
                <a:srgbClr val="000000"/>
              </a:solidFill>
            </a:endParaRPr>
          </a:p>
        </p:txBody>
      </p:sp>
    </p:spTree>
    <p:extLst>
      <p:ext uri="{BB962C8B-B14F-4D97-AF65-F5344CB8AC3E}">
        <p14:creationId xmlns:p14="http://schemas.microsoft.com/office/powerpoint/2010/main" xmlns="" val="3802531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This and the following slides are based on material taken directly from the training guide for this training program, including example case studies. See the text regarding these practices from the manual if there are any questions about what each practice is or the fuller story about each case study.   </a:t>
            </a:r>
          </a:p>
          <a:p>
            <a:pPr marL="346075" indent="-346075">
              <a:spcBef>
                <a:spcPct val="20000"/>
              </a:spcBef>
              <a:buFontTx/>
              <a:buChar char="•"/>
            </a:pPr>
            <a:endParaRPr lang="en-US" altLang="en-US" sz="2000" smtClean="0">
              <a:solidFill>
                <a:srgbClr val="000000"/>
              </a:solidFill>
              <a:latin typeface="Cambria" panose="02040503050406030204" pitchFamily="18" charset="0"/>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0B79CC1-3ABB-4310-AA40-FDCDD6761DD1}" type="slidenum">
              <a:rPr lang="en-US" altLang="en-US" smtClean="0">
                <a:solidFill>
                  <a:srgbClr val="000000"/>
                </a:solidFill>
              </a:rPr>
              <a:pPr>
                <a:spcBef>
                  <a:spcPct val="0"/>
                </a:spcBef>
              </a:pPr>
              <a:t>24</a:t>
            </a:fld>
            <a:endParaRPr lang="en-US" altLang="en-US" smtClean="0">
              <a:solidFill>
                <a:srgbClr val="000000"/>
              </a:solidFill>
            </a:endParaRPr>
          </a:p>
        </p:txBody>
      </p:sp>
    </p:spTree>
    <p:extLst>
      <p:ext uri="{BB962C8B-B14F-4D97-AF65-F5344CB8AC3E}">
        <p14:creationId xmlns:p14="http://schemas.microsoft.com/office/powerpoint/2010/main" xmlns="" val="32033366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346075" indent="-346075">
              <a:spcBef>
                <a:spcPct val="20000"/>
              </a:spcBef>
              <a:buFontTx/>
              <a:buChar char="•"/>
            </a:pPr>
            <a:r>
              <a:rPr lang="en-US" altLang="en-US" sz="2000" smtClean="0">
                <a:solidFill>
                  <a:srgbClr val="000000"/>
                </a:solidFill>
                <a:latin typeface="Cambria" panose="02040503050406030204" pitchFamily="18" charset="0"/>
              </a:rPr>
              <a:t>These practices may require amendments to building and plumbing codes, but the comprehensive plan can highlight the need for them as part of its water conservation plan.  This empowers local legislatures, where they have power to do so, to amend these codes and local chief executives to call for such amendments at the county or state level as the law requires. </a:t>
            </a:r>
          </a:p>
          <a:p>
            <a:pPr marL="346075" indent="-346075">
              <a:spcBef>
                <a:spcPct val="20000"/>
              </a:spcBef>
              <a:buFontTx/>
              <a:buChar char="•"/>
            </a:pPr>
            <a:r>
              <a:rPr lang="en-US" altLang="en-US" sz="2000" smtClean="0">
                <a:solidFill>
                  <a:srgbClr val="000000"/>
                </a:solidFill>
                <a:latin typeface="Cambria" panose="02040503050406030204" pitchFamily="18" charset="0"/>
              </a:rPr>
              <a:t>In the plan itself, it is helpful to have metrics that show how much per capita water use can be reduced by adopting these interior fixture conservation measures.</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B95BD85-9B5B-419C-A4A2-CD2FCBCFDCC9}" type="slidenum">
              <a:rPr lang="en-US" altLang="en-US" smtClean="0">
                <a:solidFill>
                  <a:srgbClr val="000000"/>
                </a:solidFill>
              </a:rPr>
              <a:pPr>
                <a:spcBef>
                  <a:spcPct val="0"/>
                </a:spcBef>
              </a:pPr>
              <a:t>25</a:t>
            </a:fld>
            <a:endParaRPr lang="en-US" altLang="en-US" smtClean="0">
              <a:solidFill>
                <a:srgbClr val="000000"/>
              </a:solidFill>
            </a:endParaRPr>
          </a:p>
        </p:txBody>
      </p:sp>
    </p:spTree>
    <p:extLst>
      <p:ext uri="{BB962C8B-B14F-4D97-AF65-F5344CB8AC3E}">
        <p14:creationId xmlns:p14="http://schemas.microsoft.com/office/powerpoint/2010/main" xmlns="" val="19517805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you an idea of how cities approach water</a:t>
            </a:r>
            <a:r>
              <a:rPr lang="en-US" baseline="0" dirty="0" smtClean="0"/>
              <a:t> supply planning </a:t>
            </a:r>
          </a:p>
          <a:p>
            <a:r>
              <a:rPr lang="en-US" baseline="0" dirty="0" smtClean="0"/>
              <a:t>Speak to what others usually do and how we approach planning</a:t>
            </a:r>
            <a:endParaRPr lang="en-US" dirty="0"/>
          </a:p>
        </p:txBody>
      </p:sp>
      <p:sp>
        <p:nvSpPr>
          <p:cNvPr id="4" name="Slide Number Placeholder 3"/>
          <p:cNvSpPr>
            <a:spLocks noGrp="1"/>
          </p:cNvSpPr>
          <p:nvPr>
            <p:ph type="sldNum" sz="quarter" idx="10"/>
          </p:nvPr>
        </p:nvSpPr>
        <p:spPr/>
        <p:txBody>
          <a:bodyPr/>
          <a:lstStyle/>
          <a:p>
            <a:pPr>
              <a:defRPr/>
            </a:pPr>
            <a:fld id="{12C33BE1-B44E-4773-AD9A-19BE783FF61C}" type="slidenum">
              <a:rPr lang="en-US" smtClean="0">
                <a:solidFill>
                  <a:prstClr val="black"/>
                </a:solidFill>
              </a:rPr>
              <a:pPr>
                <a:defRPr/>
              </a:pPr>
              <a:t>30</a:t>
            </a:fld>
            <a:endParaRPr lang="en-US">
              <a:solidFill>
                <a:prstClr val="black"/>
              </a:solidFill>
            </a:endParaRPr>
          </a:p>
        </p:txBody>
      </p:sp>
    </p:spTree>
    <p:extLst>
      <p:ext uri="{BB962C8B-B14F-4D97-AF65-F5344CB8AC3E}">
        <p14:creationId xmlns:p14="http://schemas.microsoft.com/office/powerpoint/2010/main" xmlns="" val="36794250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2C33BE1-B44E-4773-AD9A-19BE783FF61C}" type="slidenum">
              <a:rPr lang="en-US" smtClean="0">
                <a:solidFill>
                  <a:srgbClr val="000000"/>
                </a:solidFill>
              </a:rPr>
              <a:pPr>
                <a:defRPr/>
              </a:pPr>
              <a:t>32</a:t>
            </a:fld>
            <a:endParaRPr lang="en-US">
              <a:solidFill>
                <a:srgbClr val="000000"/>
              </a:solidFill>
            </a:endParaRPr>
          </a:p>
        </p:txBody>
      </p:sp>
    </p:spTree>
    <p:extLst>
      <p:ext uri="{BB962C8B-B14F-4D97-AF65-F5344CB8AC3E}">
        <p14:creationId xmlns:p14="http://schemas.microsoft.com/office/powerpoint/2010/main" xmlns="" val="25938185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closing,</a:t>
            </a:r>
          </a:p>
          <a:p>
            <a:endParaRPr lang="en-US" dirty="0" smtClean="0"/>
          </a:p>
          <a:p>
            <a:r>
              <a:rPr lang="en-US" baseline="0" dirty="0" smtClean="0"/>
              <a:t>If we complete planned capital projects, the Comprehensive Water </a:t>
            </a:r>
            <a:r>
              <a:rPr lang="en-US" baseline="0" smtClean="0"/>
              <a:t>Supply Plan </a:t>
            </a:r>
            <a:r>
              <a:rPr lang="en-US" smtClean="0"/>
              <a:t>can</a:t>
            </a:r>
            <a:r>
              <a:rPr lang="en-US" baseline="0" smtClean="0"/>
              <a:t> </a:t>
            </a:r>
            <a:r>
              <a:rPr lang="en-US" baseline="0" dirty="0" smtClean="0"/>
              <a:t>support this vision of the city. </a:t>
            </a:r>
          </a:p>
          <a:p>
            <a:endParaRPr lang="en-US" baseline="0" dirty="0" smtClean="0"/>
          </a:p>
          <a:p>
            <a:r>
              <a:rPr lang="en-US" baseline="0" dirty="0" smtClean="0"/>
              <a:t>We love to talk water and appreciate the opportunity to be here this evening.  </a:t>
            </a:r>
          </a:p>
          <a:p>
            <a:endParaRPr lang="en-US" baseline="0" dirty="0" smtClean="0"/>
          </a:p>
          <a:p>
            <a:r>
              <a:rPr lang="en-US" baseline="0" dirty="0" smtClean="0"/>
              <a:t>Thank you.</a:t>
            </a:r>
          </a:p>
        </p:txBody>
      </p:sp>
      <p:sp>
        <p:nvSpPr>
          <p:cNvPr id="4" name="Slide Number Placeholder 3"/>
          <p:cNvSpPr>
            <a:spLocks noGrp="1"/>
          </p:cNvSpPr>
          <p:nvPr>
            <p:ph type="sldNum" sz="quarter" idx="10"/>
          </p:nvPr>
        </p:nvSpPr>
        <p:spPr/>
        <p:txBody>
          <a:bodyPr/>
          <a:lstStyle/>
          <a:p>
            <a:pPr>
              <a:defRPr/>
            </a:pPr>
            <a:fld id="{12C33BE1-B44E-4773-AD9A-19BE783FF61C}" type="slidenum">
              <a:rPr lang="en-US" smtClean="0">
                <a:solidFill>
                  <a:srgbClr val="000000"/>
                </a:solidFill>
              </a:rPr>
              <a:pPr>
                <a:defRPr/>
              </a:pPr>
              <a:t>33</a:t>
            </a:fld>
            <a:endParaRPr lang="en-US">
              <a:solidFill>
                <a:srgbClr val="000000"/>
              </a:solidFill>
            </a:endParaRPr>
          </a:p>
        </p:txBody>
      </p:sp>
    </p:spTree>
    <p:extLst>
      <p:ext uri="{BB962C8B-B14F-4D97-AF65-F5344CB8AC3E}">
        <p14:creationId xmlns:p14="http://schemas.microsoft.com/office/powerpoint/2010/main" xmlns="" val="1126007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2C33BE1-B44E-4773-AD9A-19BE783FF61C}" type="slidenum">
              <a:rPr lang="en-US" smtClean="0">
                <a:solidFill>
                  <a:srgbClr val="000000"/>
                </a:solidFill>
              </a:rPr>
              <a:pPr>
                <a:defRPr/>
              </a:pPr>
              <a:t>36</a:t>
            </a:fld>
            <a:endParaRPr lang="en-US">
              <a:solidFill>
                <a:srgbClr val="000000"/>
              </a:solidFill>
            </a:endParaRPr>
          </a:p>
        </p:txBody>
      </p:sp>
    </p:spTree>
    <p:extLst>
      <p:ext uri="{BB962C8B-B14F-4D97-AF65-F5344CB8AC3E}">
        <p14:creationId xmlns:p14="http://schemas.microsoft.com/office/powerpoint/2010/main" xmlns="" val="2731835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you an idea of how cities approach water</a:t>
            </a:r>
            <a:r>
              <a:rPr lang="en-US" baseline="0" dirty="0" smtClean="0"/>
              <a:t> supply planning </a:t>
            </a:r>
          </a:p>
          <a:p>
            <a:r>
              <a:rPr lang="en-US" baseline="0" dirty="0" smtClean="0"/>
              <a:t>Speak to what others usually do and how we approach planning</a:t>
            </a:r>
            <a:endParaRPr lang="en-US" dirty="0"/>
          </a:p>
        </p:txBody>
      </p:sp>
      <p:sp>
        <p:nvSpPr>
          <p:cNvPr id="4" name="Slide Number Placeholder 3"/>
          <p:cNvSpPr>
            <a:spLocks noGrp="1"/>
          </p:cNvSpPr>
          <p:nvPr>
            <p:ph type="sldNum" sz="quarter" idx="10"/>
          </p:nvPr>
        </p:nvSpPr>
        <p:spPr/>
        <p:txBody>
          <a:bodyPr/>
          <a:lstStyle/>
          <a:p>
            <a:pPr>
              <a:defRPr/>
            </a:pPr>
            <a:fld id="{12C33BE1-B44E-4773-AD9A-19BE783FF61C}" type="slidenum">
              <a:rPr lang="en-US" smtClean="0">
                <a:solidFill>
                  <a:prstClr val="black"/>
                </a:solidFill>
              </a:rPr>
              <a:pPr>
                <a:defRPr/>
              </a:pPr>
              <a:t>37</a:t>
            </a:fld>
            <a:endParaRPr lang="en-US">
              <a:solidFill>
                <a:prstClr val="black"/>
              </a:solidFill>
            </a:endParaRPr>
          </a:p>
        </p:txBody>
      </p:sp>
    </p:spTree>
    <p:extLst>
      <p:ext uri="{BB962C8B-B14F-4D97-AF65-F5344CB8AC3E}">
        <p14:creationId xmlns:p14="http://schemas.microsoft.com/office/powerpoint/2010/main" xmlns="" val="28096021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86B752-4D77-47ED-8D9C-27C1F3BC02E9}" type="slidenum">
              <a:rPr lang="en-US" altLang="en-US" smtClean="0">
                <a:solidFill>
                  <a:prstClr val="black"/>
                </a:solidFill>
              </a:rPr>
              <a:pPr>
                <a:spcBef>
                  <a:spcPct val="0"/>
                </a:spcBef>
              </a:pPr>
              <a:t>38</a:t>
            </a:fld>
            <a:endParaRPr lang="en-US" altLang="en-US" smtClean="0">
              <a:solidFill>
                <a:prstClr val="black"/>
              </a:solidFill>
            </a:endParaRPr>
          </a:p>
        </p:txBody>
      </p:sp>
    </p:spTree>
    <p:extLst>
      <p:ext uri="{BB962C8B-B14F-4D97-AF65-F5344CB8AC3E}">
        <p14:creationId xmlns:p14="http://schemas.microsoft.com/office/powerpoint/2010/main" xmlns="" val="27543235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888" indent="-288925">
              <a:spcBef>
                <a:spcPct val="30000"/>
              </a:spcBef>
              <a:defRPr sz="1200">
                <a:solidFill>
                  <a:schemeClr val="tx1"/>
                </a:solidFill>
                <a:latin typeface="Calibri" panose="020F0502020204030204" pitchFamily="34" charset="0"/>
              </a:defRPr>
            </a:lvl2pPr>
            <a:lvl3pPr marL="1155700" indent="-230188">
              <a:spcBef>
                <a:spcPct val="30000"/>
              </a:spcBef>
              <a:defRPr sz="1200">
                <a:solidFill>
                  <a:schemeClr val="tx1"/>
                </a:solidFill>
                <a:latin typeface="Calibri" panose="020F0502020204030204" pitchFamily="34" charset="0"/>
              </a:defRPr>
            </a:lvl3pPr>
            <a:lvl4pPr marL="1617663" indent="-230188">
              <a:spcBef>
                <a:spcPct val="30000"/>
              </a:spcBef>
              <a:defRPr sz="1200">
                <a:solidFill>
                  <a:schemeClr val="tx1"/>
                </a:solidFill>
                <a:latin typeface="Calibri" panose="020F0502020204030204" pitchFamily="34" charset="0"/>
              </a:defRPr>
            </a:lvl4pPr>
            <a:lvl5pPr marL="2079625" indent="-230188">
              <a:spcBef>
                <a:spcPct val="30000"/>
              </a:spcBef>
              <a:defRPr sz="1200">
                <a:solidFill>
                  <a:schemeClr val="tx1"/>
                </a:solidFill>
                <a:latin typeface="Calibri" panose="020F0502020204030204" pitchFamily="34" charset="0"/>
              </a:defRPr>
            </a:lvl5pPr>
            <a:lvl6pPr marL="2536825" indent="-230188" eaLnBrk="0" fontAlgn="base" hangingPunct="0">
              <a:spcBef>
                <a:spcPct val="30000"/>
              </a:spcBef>
              <a:spcAft>
                <a:spcPct val="0"/>
              </a:spcAft>
              <a:defRPr sz="1200">
                <a:solidFill>
                  <a:schemeClr val="tx1"/>
                </a:solidFill>
                <a:latin typeface="Calibri" panose="020F0502020204030204" pitchFamily="34" charset="0"/>
              </a:defRPr>
            </a:lvl6pPr>
            <a:lvl7pPr marL="2994025" indent="-230188" eaLnBrk="0" fontAlgn="base" hangingPunct="0">
              <a:spcBef>
                <a:spcPct val="30000"/>
              </a:spcBef>
              <a:spcAft>
                <a:spcPct val="0"/>
              </a:spcAft>
              <a:defRPr sz="1200">
                <a:solidFill>
                  <a:schemeClr val="tx1"/>
                </a:solidFill>
                <a:latin typeface="Calibri" panose="020F0502020204030204" pitchFamily="34" charset="0"/>
              </a:defRPr>
            </a:lvl7pPr>
            <a:lvl8pPr marL="3451225" indent="-230188" eaLnBrk="0" fontAlgn="base" hangingPunct="0">
              <a:spcBef>
                <a:spcPct val="30000"/>
              </a:spcBef>
              <a:spcAft>
                <a:spcPct val="0"/>
              </a:spcAft>
              <a:defRPr sz="1200">
                <a:solidFill>
                  <a:schemeClr val="tx1"/>
                </a:solidFill>
                <a:latin typeface="Calibri" panose="020F0502020204030204" pitchFamily="34" charset="0"/>
              </a:defRPr>
            </a:lvl8pPr>
            <a:lvl9pPr marL="3908425"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441EF1F-9866-401A-8BBC-74F621819823}" type="slidenum">
              <a:rPr lang="en-US" altLang="en-US" smtClean="0">
                <a:solidFill>
                  <a:prstClr val="black"/>
                </a:solidFill>
              </a:rPr>
              <a:pPr>
                <a:spcBef>
                  <a:spcPct val="0"/>
                </a:spcBef>
              </a:pPr>
              <a:t>39</a:t>
            </a:fld>
            <a:endParaRPr lang="en-US" altLang="en-US" smtClean="0">
              <a:solidFill>
                <a:prstClr val="black"/>
              </a:solidFill>
            </a:endParaRPr>
          </a:p>
        </p:txBody>
      </p:sp>
    </p:spTree>
    <p:extLst>
      <p:ext uri="{BB962C8B-B14F-4D97-AF65-F5344CB8AC3E}">
        <p14:creationId xmlns:p14="http://schemas.microsoft.com/office/powerpoint/2010/main" xmlns="" val="20303845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CFFC72A-7BBC-4734-845A-535311CF1C8E}" type="datetimeFigureOut">
              <a:rPr lang="en-US" smtClean="0"/>
              <a:pPr/>
              <a:t>11/3/2016</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77EF4C8-10DA-444F-B0EF-97FE1A9AC86F}" type="slidenum">
              <a:rPr lang="en-US" smtClean="0"/>
              <a:pPr/>
              <a:t>‹#›</a:t>
            </a:fld>
            <a:endParaRPr lang="en-US" dirty="0"/>
          </a:p>
        </p:txBody>
      </p:sp>
    </p:spTree>
    <p:extLst>
      <p:ext uri="{BB962C8B-B14F-4D97-AF65-F5344CB8AC3E}">
        <p14:creationId xmlns:p14="http://schemas.microsoft.com/office/powerpoint/2010/main" xmlns="" val="73427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FFC72A-7BBC-4734-845A-535311CF1C8E}" type="datetimeFigureOut">
              <a:rPr lang="en-US" smtClean="0">
                <a:solidFill>
                  <a:prstClr val="black"/>
                </a:solidFill>
              </a:rPr>
              <a:pPr/>
              <a:t>11/3/2016</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277EF4C8-10DA-444F-B0EF-97FE1A9AC86F}" type="slidenum">
              <a:rPr lang="en-US" smtClean="0">
                <a:solidFill>
                  <a:prstClr val="black"/>
                </a:solidFill>
              </a:rPr>
              <a:pPr/>
              <a:t>‹#›</a:t>
            </a:fld>
            <a:endParaRPr lang="en-US" dirty="0">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xmlns="" val="588747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CFFC72A-7BBC-4734-845A-535311CF1C8E}" type="datetimeFigureOut">
              <a:rPr lang="en-US" smtClean="0">
                <a:solidFill>
                  <a:prstClr val="white"/>
                </a:solidFill>
              </a:rPr>
              <a:pPr/>
              <a:t>11/3/2016</a:t>
            </a:fld>
            <a:endParaRPr lang="en-US" dirty="0">
              <a:solidFill>
                <a:prstClr val="white"/>
              </a:solidFill>
            </a:endParaRPr>
          </a:p>
        </p:txBody>
      </p:sp>
      <p:sp>
        <p:nvSpPr>
          <p:cNvPr id="5" name="Footer Placeholder 4"/>
          <p:cNvSpPr>
            <a:spLocks noGrp="1"/>
          </p:cNvSpPr>
          <p:nvPr>
            <p:ph type="ftr" sz="quarter" idx="11"/>
          </p:nvPr>
        </p:nvSpPr>
        <p:spPr/>
        <p:txBody>
          <a:bodyPr/>
          <a:lstStyle>
            <a:extLst/>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extLst/>
          </a:lstStyle>
          <a:p>
            <a:fld id="{277EF4C8-10DA-444F-B0EF-97FE1A9AC86F}" type="slidenum">
              <a:rPr lang="en-US" smtClean="0">
                <a:solidFill>
                  <a:prstClr val="white"/>
                </a:solidFill>
              </a:rPr>
              <a:pPr/>
              <a:t>‹#›</a:t>
            </a:fld>
            <a:endParaRPr lang="en-US" dirty="0">
              <a:solidFill>
                <a:prstClr val="white"/>
              </a:solidFill>
            </a:endParaRP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xmlns="" val="68370137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CFFC72A-7BBC-4734-845A-535311CF1C8E}" type="datetimeFigureOut">
              <a:rPr lang="en-US" smtClean="0">
                <a:solidFill>
                  <a:prstClr val="white"/>
                </a:solidFill>
              </a:rPr>
              <a:pPr/>
              <a:t>11/3/2016</a:t>
            </a:fld>
            <a:endParaRPr lang="en-US" dirty="0">
              <a:solidFill>
                <a:prstClr val="white"/>
              </a:solidFill>
            </a:endParaRPr>
          </a:p>
        </p:txBody>
      </p:sp>
      <p:sp>
        <p:nvSpPr>
          <p:cNvPr id="6" name="Footer Placeholder 5"/>
          <p:cNvSpPr>
            <a:spLocks noGrp="1"/>
          </p:cNvSpPr>
          <p:nvPr>
            <p:ph type="ftr" sz="quarter" idx="11"/>
          </p:nvPr>
        </p:nvSpPr>
        <p:spPr/>
        <p:txBody>
          <a:bodyPr/>
          <a:lstStyle>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extLst/>
          </a:lstStyle>
          <a:p>
            <a:fld id="{277EF4C8-10DA-444F-B0EF-97FE1A9AC86F}" type="slidenum">
              <a:rPr lang="en-US" smtClean="0">
                <a:solidFill>
                  <a:prstClr val="white"/>
                </a:solidFill>
              </a:rPr>
              <a:pPr/>
              <a:t>‹#›</a:t>
            </a:fld>
            <a:endParaRPr lang="en-US" dirty="0">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xmlns="" val="320714728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CFFC72A-7BBC-4734-845A-535311CF1C8E}" type="datetimeFigureOut">
              <a:rPr lang="en-US" smtClean="0">
                <a:solidFill>
                  <a:prstClr val="black"/>
                </a:solidFill>
              </a:rPr>
              <a:pPr/>
              <a:t>11/3/2016</a:t>
            </a:fld>
            <a:endParaRPr lang="en-US" dirty="0">
              <a:solidFill>
                <a:prstClr val="black"/>
              </a:solidFill>
            </a:endParaRPr>
          </a:p>
        </p:txBody>
      </p:sp>
      <p:sp>
        <p:nvSpPr>
          <p:cNvPr id="8" name="Footer Placeholder 7"/>
          <p:cNvSpPr>
            <a:spLocks noGrp="1"/>
          </p:cNvSpPr>
          <p:nvPr>
            <p:ph type="ftr" sz="quarter" idx="11"/>
          </p:nvPr>
        </p:nvSpPr>
        <p:spPr/>
        <p:txBody>
          <a:bodyPr/>
          <a:lstStyle>
            <a:extLst/>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extLst/>
          </a:lstStyle>
          <a:p>
            <a:fld id="{277EF4C8-10DA-444F-B0EF-97FE1A9AC86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xmlns="" val="266896502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CFFC72A-7BBC-4734-845A-535311CF1C8E}" type="datetimeFigureOut">
              <a:rPr lang="en-US" smtClean="0">
                <a:solidFill>
                  <a:prstClr val="white"/>
                </a:solidFill>
              </a:rPr>
              <a:pPr/>
              <a:t>11/3/2016</a:t>
            </a:fld>
            <a:endParaRPr lang="en-US" dirty="0">
              <a:solidFill>
                <a:prstClr val="white"/>
              </a:solidFill>
            </a:endParaRPr>
          </a:p>
        </p:txBody>
      </p:sp>
      <p:sp>
        <p:nvSpPr>
          <p:cNvPr id="4" name="Footer Placeholder 3"/>
          <p:cNvSpPr>
            <a:spLocks noGrp="1"/>
          </p:cNvSpPr>
          <p:nvPr>
            <p:ph type="ftr" sz="quarter" idx="11"/>
          </p:nvPr>
        </p:nvSpPr>
        <p:spPr/>
        <p:txBody>
          <a:bodyPr/>
          <a:lstStyle>
            <a:extLst/>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extLst/>
          </a:lstStyle>
          <a:p>
            <a:fld id="{277EF4C8-10DA-444F-B0EF-97FE1A9AC86F}" type="slidenum">
              <a:rPr lang="en-US" smtClean="0">
                <a:solidFill>
                  <a:prstClr val="white"/>
                </a:solidFill>
              </a:rPr>
              <a:pPr/>
              <a:t>‹#›</a:t>
            </a:fld>
            <a:endParaRPr lang="en-US" dirty="0">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xmlns="" val="270139564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CFFC72A-7BBC-4734-845A-535311CF1C8E}" type="datetimeFigureOut">
              <a:rPr lang="en-US" smtClean="0">
                <a:solidFill>
                  <a:prstClr val="black"/>
                </a:solidFill>
              </a:rPr>
              <a:pPr/>
              <a:t>11/3/2016</a:t>
            </a:fld>
            <a:endParaRPr lang="en-US" dirty="0">
              <a:solidFill>
                <a:prstClr val="black"/>
              </a:solidFill>
            </a:endParaRPr>
          </a:p>
        </p:txBody>
      </p:sp>
      <p:sp>
        <p:nvSpPr>
          <p:cNvPr id="3" name="Footer Placeholder 2"/>
          <p:cNvSpPr>
            <a:spLocks noGrp="1"/>
          </p:cNvSpPr>
          <p:nvPr>
            <p:ph type="ftr" sz="quarter" idx="11"/>
          </p:nvPr>
        </p:nvSpPr>
        <p:spPr/>
        <p:txBody>
          <a:bodyPr/>
          <a:lstStyle>
            <a:extLst/>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extLst/>
          </a:lstStyle>
          <a:p>
            <a:fld id="{277EF4C8-10DA-444F-B0EF-97FE1A9AC86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xmlns="" val="477465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7CFFC72A-7BBC-4734-845A-535311CF1C8E}" type="datetimeFigureOut">
              <a:rPr lang="en-US" smtClean="0">
                <a:solidFill>
                  <a:prstClr val="black"/>
                </a:solidFill>
              </a:rPr>
              <a:pPr/>
              <a:t>11/3/2016</a:t>
            </a:fld>
            <a:endParaRPr lang="en-US" dirty="0">
              <a:solidFill>
                <a:prstClr val="black"/>
              </a:solidFill>
            </a:endParaRPr>
          </a:p>
        </p:txBody>
      </p:sp>
      <p:sp>
        <p:nvSpPr>
          <p:cNvPr id="6" name="Footer Placeholder 5"/>
          <p:cNvSpPr>
            <a:spLocks noGrp="1"/>
          </p:cNvSpPr>
          <p:nvPr>
            <p:ph type="ftr" sz="quarter" idx="11"/>
          </p:nvPr>
        </p:nvSpPr>
        <p:spPr/>
        <p:txBody>
          <a:bodyPr/>
          <a:lstStyle>
            <a:extLst/>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extLst/>
          </a:lstStyle>
          <a:p>
            <a:fld id="{277EF4C8-10DA-444F-B0EF-97FE1A9AC86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xmlns="" val="338581000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CFFC72A-7BBC-4734-845A-535311CF1C8E}" type="datetimeFigureOut">
              <a:rPr lang="en-US" smtClean="0">
                <a:solidFill>
                  <a:prstClr val="white"/>
                </a:solidFill>
              </a:rPr>
              <a:pPr/>
              <a:t>11/3/2016</a:t>
            </a:fld>
            <a:endParaRPr lang="en-US" dirty="0">
              <a:solidFill>
                <a:prstClr val="white"/>
              </a:solidFill>
            </a:endParaRP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77EF4C8-10DA-444F-B0EF-97FE1A9AC86F}" type="slidenum">
              <a:rPr lang="en-US" smtClean="0">
                <a:solidFill>
                  <a:prstClr val="white"/>
                </a:solidFill>
              </a:rPr>
              <a:pPr/>
              <a:t>‹#›</a:t>
            </a:fld>
            <a:endParaRPr lang="en-US" dirty="0">
              <a:solidFill>
                <a:prstClr val="white"/>
              </a:solidFill>
            </a:endParaRP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10" name="Right Triangle 9"/>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1" name="Straight Connector 10"/>
          <p:cNvCxnSpPr/>
          <p:nvPr/>
        </p:nvCxnSpPr>
        <p:spPr>
          <a:xfrm>
            <a:off x="-12315"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xmlns="" val="39126492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FFC72A-7BBC-4734-845A-535311CF1C8E}" type="datetimeFigureOut">
              <a:rPr lang="en-US" smtClean="0">
                <a:solidFill>
                  <a:prstClr val="black"/>
                </a:solidFill>
              </a:rPr>
              <a:pPr/>
              <a:t>11/3/2016</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277EF4C8-10DA-444F-B0EF-97FE1A9AC86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xmlns="" val="3171625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FFC72A-7BBC-4734-845A-535311CF1C8E}" type="datetimeFigureOut">
              <a:rPr lang="en-US" smtClean="0">
                <a:solidFill>
                  <a:prstClr val="black"/>
                </a:solidFill>
              </a:rPr>
              <a:pPr/>
              <a:t>11/3/2016</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277EF4C8-10DA-444F-B0EF-97FE1A9AC86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xmlns="" val="2915458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27740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75277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898590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448443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51388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89891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651886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74903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736081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486000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191927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80125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11860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374712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294424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70681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0524470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368154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847769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004088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6895797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62356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194650"/>
          </a:xfrm>
        </p:spPr>
        <p:txBody>
          <a:bodyPr wrap="none" anchor="t"/>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829879"/>
            <a:ext cx="9144000" cy="618523"/>
          </a:xfrm>
        </p:spPr>
        <p:txBody>
          <a:bodyPr anchor="b"/>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6"/>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5" name="Footer Placeholder 7"/>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6" name="Slide Number Placeholder 8"/>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D83E6B30-9FFD-4EDD-B086-8CD0A912FF6A}" type="slidenum">
              <a:rPr lang="en-US"/>
              <a:pPr>
                <a:defRPr/>
              </a:pPr>
              <a:t>‹#›</a:t>
            </a:fld>
            <a:endParaRPr lang="en-US"/>
          </a:p>
        </p:txBody>
      </p:sp>
    </p:spTree>
    <p:extLst>
      <p:ext uri="{BB962C8B-B14F-4D97-AF65-F5344CB8AC3E}">
        <p14:creationId xmlns:p14="http://schemas.microsoft.com/office/powerpoint/2010/main" xmlns="" val="19963007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B5A0C563-F592-449A-99F0-C229FE225DD6}" type="slidenum">
              <a:rPr lang="en-US"/>
              <a:pPr>
                <a:defRPr/>
              </a:pPr>
              <a:t>‹#›</a:t>
            </a:fld>
            <a:endParaRPr lang="en-US"/>
          </a:p>
        </p:txBody>
      </p:sp>
    </p:spTree>
    <p:extLst>
      <p:ext uri="{BB962C8B-B14F-4D97-AF65-F5344CB8AC3E}">
        <p14:creationId xmlns:p14="http://schemas.microsoft.com/office/powerpoint/2010/main" xmlns="" val="29018531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194650"/>
          </a:xfrm>
        </p:spPr>
        <p:txBody>
          <a:bodyPr wrap="none" anchor="t"/>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829878"/>
            <a:ext cx="9144000" cy="617822"/>
          </a:xfrm>
        </p:spPr>
        <p:txBody>
          <a:bodyPr anchor="b"/>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074A6002-2628-4495-BB5E-FED207824C49}" type="slidenum">
              <a:rPr lang="en-US"/>
              <a:pPr>
                <a:defRPr/>
              </a:pPr>
              <a:t>‹#›</a:t>
            </a:fld>
            <a:endParaRPr lang="en-US"/>
          </a:p>
        </p:txBody>
      </p:sp>
    </p:spTree>
    <p:extLst>
      <p:ext uri="{BB962C8B-B14F-4D97-AF65-F5344CB8AC3E}">
        <p14:creationId xmlns:p14="http://schemas.microsoft.com/office/powerpoint/2010/main" xmlns="" val="37302850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6" name="Footer Placeholder 5"/>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628FE37E-7F9A-4826-A591-5B5B085CED5B}" type="slidenum">
              <a:rPr lang="en-US"/>
              <a:pPr>
                <a:defRPr/>
              </a:pPr>
              <a:t>‹#›</a:t>
            </a:fld>
            <a:endParaRPr lang="en-US"/>
          </a:p>
        </p:txBody>
      </p:sp>
    </p:spTree>
    <p:extLst>
      <p:ext uri="{BB962C8B-B14F-4D97-AF65-F5344CB8AC3E}">
        <p14:creationId xmlns:p14="http://schemas.microsoft.com/office/powerpoint/2010/main" xmlns="" val="19157623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1" y="1681163"/>
            <a:ext cx="5035548" cy="823912"/>
          </a:xfrm>
        </p:spPr>
        <p:txBody>
          <a:bodyPr anchor="b"/>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lvl="0"/>
            <a:r>
              <a:rPr lang="en-US" smtClean="0"/>
              <a:t>Click to edit Master text styles</a:t>
            </a:r>
          </a:p>
        </p:txBody>
      </p:sp>
      <p:sp>
        <p:nvSpPr>
          <p:cNvPr id="6" name="Content Placeholder 5"/>
          <p:cNvSpPr>
            <a:spLocks noGrp="1"/>
          </p:cNvSpPr>
          <p:nvPr>
            <p:ph sz="quarter" idx="4"/>
          </p:nvPr>
        </p:nvSpPr>
        <p:spPr>
          <a:xfrm>
            <a:off x="6319841"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8" name="Footer Placeholder 7"/>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5E6CB0F7-6EC8-4D58-A7C5-D02F2BC67E91}" type="slidenum">
              <a:rPr lang="en-US"/>
              <a:pPr>
                <a:defRPr/>
              </a:pPr>
              <a:t>‹#›</a:t>
            </a:fld>
            <a:endParaRPr lang="en-US"/>
          </a:p>
        </p:txBody>
      </p:sp>
    </p:spTree>
    <p:extLst>
      <p:ext uri="{BB962C8B-B14F-4D97-AF65-F5344CB8AC3E}">
        <p14:creationId xmlns:p14="http://schemas.microsoft.com/office/powerpoint/2010/main" xmlns="" val="6091974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4" name="Footer Placeholder 3"/>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60DE073F-6C88-4934-8D6C-31FFECFECF29}" type="slidenum">
              <a:rPr lang="en-US"/>
              <a:pPr>
                <a:defRPr/>
              </a:pPr>
              <a:t>‹#›</a:t>
            </a:fld>
            <a:endParaRPr lang="en-US"/>
          </a:p>
        </p:txBody>
      </p:sp>
    </p:spTree>
    <p:extLst>
      <p:ext uri="{BB962C8B-B14F-4D97-AF65-F5344CB8AC3E}">
        <p14:creationId xmlns:p14="http://schemas.microsoft.com/office/powerpoint/2010/main" xmlns="" val="28303155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3" name="Footer Placeholder 2"/>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8A5E967C-34DF-446E-81B8-FA0AB633D8CE}" type="slidenum">
              <a:rPr lang="en-US"/>
              <a:pPr>
                <a:defRPr/>
              </a:pPr>
              <a:t>‹#›</a:t>
            </a:fld>
            <a:endParaRPr lang="en-US"/>
          </a:p>
        </p:txBody>
      </p:sp>
    </p:spTree>
    <p:extLst>
      <p:ext uri="{BB962C8B-B14F-4D97-AF65-F5344CB8AC3E}">
        <p14:creationId xmlns:p14="http://schemas.microsoft.com/office/powerpoint/2010/main" xmlns="" val="12712735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1" y="2057400"/>
            <a:ext cx="3652025" cy="3811588"/>
          </a:xfrm>
        </p:spPr>
        <p:txBody>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6" name="Footer Placeholder 5"/>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DD90462D-D8BC-4024-BFCC-20D4DEEEF420}" type="slidenum">
              <a:rPr lang="en-US"/>
              <a:pPr>
                <a:defRPr/>
              </a:pPr>
              <a:t>‹#›</a:t>
            </a:fld>
            <a:endParaRPr lang="en-US"/>
          </a:p>
        </p:txBody>
      </p:sp>
    </p:spTree>
    <p:extLst>
      <p:ext uri="{BB962C8B-B14F-4D97-AF65-F5344CB8AC3E}">
        <p14:creationId xmlns:p14="http://schemas.microsoft.com/office/powerpoint/2010/main" xmlns="" val="14046923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120001" y="2057400"/>
            <a:ext cx="3652025" cy="3811588"/>
          </a:xfrm>
        </p:spPr>
        <p:txBody>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6" name="Footer Placeholder 5"/>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85092FD6-C1FE-418C-A80F-8B201421C5B4}" type="slidenum">
              <a:rPr lang="en-US"/>
              <a:pPr>
                <a:defRPr/>
              </a:pPr>
              <a:t>‹#›</a:t>
            </a:fld>
            <a:endParaRPr lang="en-US"/>
          </a:p>
        </p:txBody>
      </p:sp>
    </p:spTree>
    <p:extLst>
      <p:ext uri="{BB962C8B-B14F-4D97-AF65-F5344CB8AC3E}">
        <p14:creationId xmlns:p14="http://schemas.microsoft.com/office/powerpoint/2010/main" xmlns="" val="28672481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2"/>
            <a:ext cx="10515600" cy="819355"/>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7"/>
            <a:ext cx="105156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9789" y="5186516"/>
            <a:ext cx="10514012"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6" name="Footer Placeholder 5"/>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EDA00FF1-56C6-4FC0-A311-F2234841F12C}" type="slidenum">
              <a:rPr lang="en-US"/>
              <a:pPr>
                <a:defRPr/>
              </a:pPr>
              <a:t>‹#›</a:t>
            </a:fld>
            <a:endParaRPr lang="en-US"/>
          </a:p>
        </p:txBody>
      </p:sp>
    </p:spTree>
    <p:extLst>
      <p:ext uri="{BB962C8B-B14F-4D97-AF65-F5344CB8AC3E}">
        <p14:creationId xmlns:p14="http://schemas.microsoft.com/office/powerpoint/2010/main" xmlns="" val="19354787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9" y="4489399"/>
            <a:ext cx="10514012"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6" name="Footer Placeholder 5"/>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623B2ED3-2D40-4384-B348-3697D1AA4141}" type="slidenum">
              <a:rPr lang="en-US"/>
              <a:pPr>
                <a:defRPr/>
              </a:pPr>
              <a:t>‹#›</a:t>
            </a:fld>
            <a:endParaRPr lang="en-US"/>
          </a:p>
        </p:txBody>
      </p:sp>
    </p:spTree>
    <p:extLst>
      <p:ext uri="{BB962C8B-B14F-4D97-AF65-F5344CB8AC3E}">
        <p14:creationId xmlns:p14="http://schemas.microsoft.com/office/powerpoint/2010/main" xmlns="" val="5749435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p:nvPr/>
        </p:nvSpPr>
        <p:spPr>
          <a:xfrm>
            <a:off x="1111251" y="787400"/>
            <a:ext cx="609600" cy="584200"/>
          </a:xfrm>
          <a:prstGeom prst="rect">
            <a:avLst/>
          </a:prstGeom>
        </p:spPr>
        <p:txBody>
          <a:bodyPr lIns="68580" tIns="34290" rIns="68580" bIns="34290"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0" fontAlgn="base" hangingPunct="0">
              <a:spcAft>
                <a:spcPct val="0"/>
              </a:spcAft>
              <a:defRPr/>
            </a:pPr>
            <a:r>
              <a:rPr lang="en-US" sz="6000" dirty="0">
                <a:solidFill>
                  <a:prstClr val="white"/>
                </a:solidFill>
                <a:effectLst/>
                <a:latin typeface="Arial" panose="020B0604020202020204" pitchFamily="34" charset="0"/>
                <a:cs typeface="Arial" panose="020B0604020202020204" pitchFamily="34" charset="0"/>
              </a:rPr>
              <a:t>“</a:t>
            </a:r>
          </a:p>
        </p:txBody>
      </p:sp>
      <p:sp>
        <p:nvSpPr>
          <p:cNvPr id="6" name="TextBox 5"/>
          <p:cNvSpPr txBox="1"/>
          <p:nvPr/>
        </p:nvSpPr>
        <p:spPr>
          <a:xfrm>
            <a:off x="10437284" y="2743200"/>
            <a:ext cx="609600" cy="584200"/>
          </a:xfrm>
          <a:prstGeom prst="rect">
            <a:avLst/>
          </a:prstGeom>
        </p:spPr>
        <p:txBody>
          <a:bodyPr lIns="68580" tIns="34290" rIns="68580" bIns="34290"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0" fontAlgn="base" hangingPunct="0">
              <a:spcAft>
                <a:spcPct val="0"/>
              </a:spcAft>
              <a:defRPr/>
            </a:pPr>
            <a:r>
              <a:rPr lang="en-US" sz="6000" dirty="0">
                <a:solidFill>
                  <a:prstClr val="white"/>
                </a:solidFill>
                <a:effectLst/>
                <a:latin typeface="Arial" panose="020B0604020202020204" pitchFamily="34" charset="0"/>
                <a:cs typeface="Arial" panose="020B0604020202020204" pitchFamily="34" charset="0"/>
              </a:rPr>
              <a:t>”</a:t>
            </a:r>
          </a:p>
        </p:txBody>
      </p:sp>
      <p:sp>
        <p:nvSpPr>
          <p:cNvPr id="2" name="Title 1"/>
          <p:cNvSpPr>
            <a:spLocks noGrp="1"/>
          </p:cNvSpPr>
          <p:nvPr>
            <p:ph type="title"/>
          </p:nvPr>
        </p:nvSpPr>
        <p:spPr>
          <a:xfrm>
            <a:off x="1446212" y="365125"/>
            <a:ext cx="9302752" cy="2992904"/>
          </a:xfrm>
        </p:spPr>
        <p:txBody>
          <a:bodyPr/>
          <a:lstStyle>
            <a:lvl1pPr>
              <a:defRPr sz="33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5" y="3365557"/>
            <a:ext cx="8752299" cy="548968"/>
          </a:xfrm>
        </p:spPr>
        <p:txBody>
          <a:bodyPr anchor="t"/>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7" name="Date Placeholder 4"/>
          <p:cNvSpPr>
            <a:spLocks noGrp="1"/>
          </p:cNvSpPr>
          <p:nvPr>
            <p:ph type="dt" sz="half" idx="14"/>
          </p:nvPr>
        </p:nvSpPr>
        <p:spPr/>
        <p:txBody>
          <a:bodyPr/>
          <a:lstStyle>
            <a:lvl1pPr>
              <a:defRPr>
                <a:latin typeface="Times New Roman" panose="02020603050405020304" pitchFamily="18" charset="0"/>
                <a:cs typeface="+mn-cs"/>
              </a:defRPr>
            </a:lvl1pPr>
          </a:lstStyle>
          <a:p>
            <a:pPr>
              <a:defRPr/>
            </a:pPr>
            <a:endParaRPr lang="en-US"/>
          </a:p>
        </p:txBody>
      </p:sp>
      <p:sp>
        <p:nvSpPr>
          <p:cNvPr id="8" name="Footer Placeholder 5"/>
          <p:cNvSpPr>
            <a:spLocks noGrp="1"/>
          </p:cNvSpPr>
          <p:nvPr>
            <p:ph type="ftr" sz="quarter" idx="15"/>
          </p:nvPr>
        </p:nvSpPr>
        <p:spPr/>
        <p:txBody>
          <a:bodyPr/>
          <a:lstStyle>
            <a:lvl1pPr>
              <a:defRPr>
                <a:latin typeface="Times New Roman" panose="02020603050405020304" pitchFamily="18" charset="0"/>
                <a:cs typeface="+mn-cs"/>
              </a:defRPr>
            </a:lvl1pPr>
          </a:lstStyle>
          <a:p>
            <a:pPr>
              <a:defRPr/>
            </a:pPr>
            <a:endParaRPr lang="en-US"/>
          </a:p>
        </p:txBody>
      </p:sp>
      <p:sp>
        <p:nvSpPr>
          <p:cNvPr id="9" name="Slide Number Placeholder 6"/>
          <p:cNvSpPr>
            <a:spLocks noGrp="1"/>
          </p:cNvSpPr>
          <p:nvPr>
            <p:ph type="sldNum" sz="quarter" idx="16"/>
          </p:nvPr>
        </p:nvSpPr>
        <p:spPr/>
        <p:txBody>
          <a:bodyPr/>
          <a:lstStyle>
            <a:lvl1pPr>
              <a:defRPr>
                <a:latin typeface="Times New Roman" panose="02020603050405020304" pitchFamily="18" charset="0"/>
                <a:cs typeface="+mn-cs"/>
              </a:defRPr>
            </a:lvl1pPr>
          </a:lstStyle>
          <a:p>
            <a:pPr>
              <a:defRPr/>
            </a:pPr>
            <a:fld id="{B36842FF-408A-4573-8C18-F3F858C092D5}" type="slidenum">
              <a:rPr lang="en-US"/>
              <a:pPr>
                <a:defRPr/>
              </a:pPr>
              <a:t>‹#›</a:t>
            </a:fld>
            <a:endParaRPr lang="en-US"/>
          </a:p>
        </p:txBody>
      </p:sp>
    </p:spTree>
    <p:extLst>
      <p:ext uri="{BB962C8B-B14F-4D97-AF65-F5344CB8AC3E}">
        <p14:creationId xmlns:p14="http://schemas.microsoft.com/office/powerpoint/2010/main" xmlns="" val="25871575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9"/>
            <a:ext cx="10515600" cy="2511835"/>
          </a:xfrm>
        </p:spPr>
        <p:txBody>
          <a:bodyPr anchor="b"/>
          <a:lstStyle>
            <a:lvl1pPr>
              <a:defRPr sz="405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9" y="4850581"/>
            <a:ext cx="10514012"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6" name="Footer Placeholder 5"/>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BBC0E204-2D0C-44B0-9DC0-F5F4F59B64A0}" type="slidenum">
              <a:rPr lang="en-US"/>
              <a:pPr>
                <a:defRPr/>
              </a:pPr>
              <a:t>‹#›</a:t>
            </a:fld>
            <a:endParaRPr lang="en-US"/>
          </a:p>
        </p:txBody>
      </p:sp>
    </p:spTree>
    <p:extLst>
      <p:ext uri="{BB962C8B-B14F-4D97-AF65-F5344CB8AC3E}">
        <p14:creationId xmlns:p14="http://schemas.microsoft.com/office/powerpoint/2010/main" xmlns="" val="20803497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7"/>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1" y="1885950"/>
            <a:ext cx="2946867"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1" cy="3589338"/>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4587996" y="1885950"/>
            <a:ext cx="2936241" cy="576262"/>
          </a:xfrm>
        </p:spPr>
        <p:txBody>
          <a:bodyPr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lvl="0"/>
            <a:r>
              <a:rPr lang="en-US" smtClean="0"/>
              <a:t>Click to edit Master text styles</a:t>
            </a:r>
          </a:p>
        </p:txBody>
      </p:sp>
      <p:sp>
        <p:nvSpPr>
          <p:cNvPr id="10" name="Text Placeholder 3"/>
          <p:cNvSpPr>
            <a:spLocks noGrp="1"/>
          </p:cNvSpPr>
          <p:nvPr>
            <p:ph type="body" sz="half" idx="16"/>
          </p:nvPr>
        </p:nvSpPr>
        <p:spPr>
          <a:xfrm>
            <a:off x="4577441" y="2571750"/>
            <a:ext cx="2946795" cy="3589338"/>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7829037" y="1885950"/>
            <a:ext cx="2932113" cy="576262"/>
          </a:xfrm>
        </p:spPr>
        <p:txBody>
          <a:bodyPr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lvl="0"/>
            <a:r>
              <a:rPr lang="en-US" smtClean="0"/>
              <a:t>Click to edit Master text styles</a:t>
            </a:r>
          </a:p>
        </p:txBody>
      </p:sp>
      <p:sp>
        <p:nvSpPr>
          <p:cNvPr id="12" name="Text Placeholder 3"/>
          <p:cNvSpPr>
            <a:spLocks noGrp="1"/>
          </p:cNvSpPr>
          <p:nvPr>
            <p:ph type="body" sz="half" idx="17"/>
          </p:nvPr>
        </p:nvSpPr>
        <p:spPr>
          <a:xfrm>
            <a:off x="7829037" y="2571750"/>
            <a:ext cx="2932113" cy="3589338"/>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3" name="Date Placeholder 2"/>
          <p:cNvSpPr>
            <a:spLocks noGrp="1"/>
          </p:cNvSpPr>
          <p:nvPr>
            <p:ph type="dt" sz="half" idx="18"/>
          </p:nvPr>
        </p:nvSpPr>
        <p:spPr/>
        <p:txBody>
          <a:bodyPr/>
          <a:lstStyle>
            <a:lvl1pPr>
              <a:defRPr>
                <a:latin typeface="Times New Roman" panose="02020603050405020304" pitchFamily="18" charset="0"/>
                <a:cs typeface="+mn-cs"/>
              </a:defRPr>
            </a:lvl1pPr>
          </a:lstStyle>
          <a:p>
            <a:pPr>
              <a:defRPr/>
            </a:pPr>
            <a:endParaRPr lang="en-US"/>
          </a:p>
        </p:txBody>
      </p:sp>
      <p:sp>
        <p:nvSpPr>
          <p:cNvPr id="14" name="Footer Placeholder 3"/>
          <p:cNvSpPr>
            <a:spLocks noGrp="1"/>
          </p:cNvSpPr>
          <p:nvPr>
            <p:ph type="ftr" sz="quarter" idx="19"/>
          </p:nvPr>
        </p:nvSpPr>
        <p:spPr/>
        <p:txBody>
          <a:bodyPr/>
          <a:lstStyle>
            <a:lvl1pPr>
              <a:defRPr>
                <a:latin typeface="Times New Roman" panose="02020603050405020304" pitchFamily="18" charset="0"/>
                <a:cs typeface="+mn-cs"/>
              </a:defRPr>
            </a:lvl1pPr>
          </a:lstStyle>
          <a:p>
            <a:pPr>
              <a:defRPr/>
            </a:pPr>
            <a:endParaRPr lang="en-US"/>
          </a:p>
        </p:txBody>
      </p:sp>
      <p:sp>
        <p:nvSpPr>
          <p:cNvPr id="16" name="Slide Number Placeholder 4"/>
          <p:cNvSpPr>
            <a:spLocks noGrp="1"/>
          </p:cNvSpPr>
          <p:nvPr>
            <p:ph type="sldNum" sz="quarter" idx="20"/>
          </p:nvPr>
        </p:nvSpPr>
        <p:spPr/>
        <p:txBody>
          <a:bodyPr/>
          <a:lstStyle>
            <a:lvl1pPr>
              <a:defRPr>
                <a:latin typeface="Times New Roman" panose="02020603050405020304" pitchFamily="18" charset="0"/>
                <a:cs typeface="+mn-cs"/>
              </a:defRPr>
            </a:lvl1pPr>
          </a:lstStyle>
          <a:p>
            <a:pPr>
              <a:defRPr/>
            </a:pPr>
            <a:fld id="{149DC18F-4B8B-4D87-9F16-5B8FABD9C556}" type="slidenum">
              <a:rPr lang="en-US"/>
              <a:pPr>
                <a:defRPr/>
              </a:pPr>
              <a:t>‹#›</a:t>
            </a:fld>
            <a:endParaRPr lang="en-US"/>
          </a:p>
        </p:txBody>
      </p:sp>
    </p:spTree>
    <p:extLst>
      <p:ext uri="{BB962C8B-B14F-4D97-AF65-F5344CB8AC3E}">
        <p14:creationId xmlns:p14="http://schemas.microsoft.com/office/powerpoint/2010/main" xmlns="" val="35396469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7"/>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1"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1" cy="1524000"/>
          </a:xfrm>
          <a:prstGeom prst="roundRect">
            <a:avLst>
              <a:gd name="adj" fmla="val 1858"/>
            </a:avLst>
          </a:prstGeom>
          <a:effectLst>
            <a:outerShdw blurRad="50800" dist="50800" dir="5400000" algn="tl" rotWithShape="0">
              <a:srgbClr val="000000">
                <a:alpha val="43000"/>
              </a:srgbClr>
            </a:outerShdw>
          </a:effectLst>
        </p:spPr>
        <p:txBody>
          <a:bodyPr anchor="t"/>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noProof="0" smtClean="0"/>
              <a:t>Click icon to add picture</a:t>
            </a:r>
            <a:endParaRPr lang="en-US" noProof="0" dirty="0"/>
          </a:p>
        </p:txBody>
      </p:sp>
      <p:sp>
        <p:nvSpPr>
          <p:cNvPr id="21" name="Text Placeholder 3"/>
          <p:cNvSpPr>
            <a:spLocks noGrp="1"/>
          </p:cNvSpPr>
          <p:nvPr>
            <p:ph type="body" sz="half" idx="18"/>
          </p:nvPr>
        </p:nvSpPr>
        <p:spPr>
          <a:xfrm>
            <a:off x="1332085" y="4873767"/>
            <a:ext cx="2940051" cy="659189"/>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2" name="Text Placeholder 4"/>
          <p:cNvSpPr>
            <a:spLocks noGrp="1"/>
          </p:cNvSpPr>
          <p:nvPr>
            <p:ph type="body" sz="quarter" idx="3"/>
          </p:nvPr>
        </p:nvSpPr>
        <p:spPr>
          <a:xfrm>
            <a:off x="4568998" y="4297503"/>
            <a:ext cx="293052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noProof="0" smtClean="0"/>
              <a:t>Click icon to add picture</a:t>
            </a:r>
            <a:endParaRPr lang="en-US" noProof="0" dirty="0"/>
          </a:p>
        </p:txBody>
      </p:sp>
      <p:sp>
        <p:nvSpPr>
          <p:cNvPr id="24" name="Text Placeholder 3"/>
          <p:cNvSpPr>
            <a:spLocks noGrp="1"/>
          </p:cNvSpPr>
          <p:nvPr>
            <p:ph type="body" sz="half" idx="19"/>
          </p:nvPr>
        </p:nvSpPr>
        <p:spPr>
          <a:xfrm>
            <a:off x="4567645" y="4873766"/>
            <a:ext cx="2934407" cy="659189"/>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5" name="Text Placeholder 4"/>
          <p:cNvSpPr>
            <a:spLocks noGrp="1"/>
          </p:cNvSpPr>
          <p:nvPr>
            <p:ph type="body" sz="quarter" idx="13"/>
          </p:nvPr>
        </p:nvSpPr>
        <p:spPr>
          <a:xfrm>
            <a:off x="7804324" y="4297503"/>
            <a:ext cx="2932113"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2"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noProof="0" smtClean="0"/>
              <a:t>Click icon to add picture</a:t>
            </a:r>
            <a:endParaRPr lang="en-US" noProof="0" dirty="0"/>
          </a:p>
        </p:txBody>
      </p:sp>
      <p:sp>
        <p:nvSpPr>
          <p:cNvPr id="27" name="Text Placeholder 3"/>
          <p:cNvSpPr>
            <a:spLocks noGrp="1"/>
          </p:cNvSpPr>
          <p:nvPr>
            <p:ph type="body" sz="half" idx="20"/>
          </p:nvPr>
        </p:nvSpPr>
        <p:spPr>
          <a:xfrm>
            <a:off x="7804198" y="4873764"/>
            <a:ext cx="2935997" cy="659189"/>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2" name="Date Placeholder 2"/>
          <p:cNvSpPr>
            <a:spLocks noGrp="1"/>
          </p:cNvSpPr>
          <p:nvPr>
            <p:ph type="dt" sz="half" idx="23"/>
          </p:nvPr>
        </p:nvSpPr>
        <p:spPr/>
        <p:txBody>
          <a:bodyPr/>
          <a:lstStyle>
            <a:lvl1pPr>
              <a:defRPr>
                <a:latin typeface="Times New Roman" panose="02020603050405020304" pitchFamily="18" charset="0"/>
                <a:cs typeface="+mn-cs"/>
              </a:defRPr>
            </a:lvl1pPr>
          </a:lstStyle>
          <a:p>
            <a:pPr>
              <a:defRPr/>
            </a:pPr>
            <a:endParaRPr lang="en-US"/>
          </a:p>
        </p:txBody>
      </p:sp>
      <p:sp>
        <p:nvSpPr>
          <p:cNvPr id="13" name="Footer Placeholder 3"/>
          <p:cNvSpPr>
            <a:spLocks noGrp="1"/>
          </p:cNvSpPr>
          <p:nvPr>
            <p:ph type="ftr" sz="quarter" idx="24"/>
          </p:nvPr>
        </p:nvSpPr>
        <p:spPr/>
        <p:txBody>
          <a:bodyPr/>
          <a:lstStyle>
            <a:lvl1pPr>
              <a:defRPr>
                <a:latin typeface="Times New Roman" panose="02020603050405020304" pitchFamily="18" charset="0"/>
                <a:cs typeface="+mn-cs"/>
              </a:defRPr>
            </a:lvl1pPr>
          </a:lstStyle>
          <a:p>
            <a:pPr>
              <a:defRPr/>
            </a:pPr>
            <a:endParaRPr lang="en-US"/>
          </a:p>
        </p:txBody>
      </p:sp>
      <p:sp>
        <p:nvSpPr>
          <p:cNvPr id="14" name="Slide Number Placeholder 4"/>
          <p:cNvSpPr>
            <a:spLocks noGrp="1"/>
          </p:cNvSpPr>
          <p:nvPr>
            <p:ph type="sldNum" sz="quarter" idx="25"/>
          </p:nvPr>
        </p:nvSpPr>
        <p:spPr/>
        <p:txBody>
          <a:bodyPr/>
          <a:lstStyle>
            <a:lvl1pPr>
              <a:defRPr>
                <a:latin typeface="Times New Roman" panose="02020603050405020304" pitchFamily="18" charset="0"/>
                <a:cs typeface="+mn-cs"/>
              </a:defRPr>
            </a:lvl1pPr>
          </a:lstStyle>
          <a:p>
            <a:pPr>
              <a:defRPr/>
            </a:pPr>
            <a:fld id="{8C66CC34-AB86-4438-9408-6FEAC28C9FB0}" type="slidenum">
              <a:rPr lang="en-US"/>
              <a:pPr>
                <a:defRPr/>
              </a:pPr>
              <a:t>‹#›</a:t>
            </a:fld>
            <a:endParaRPr lang="en-US"/>
          </a:p>
        </p:txBody>
      </p:sp>
    </p:spTree>
    <p:extLst>
      <p:ext uri="{BB962C8B-B14F-4D97-AF65-F5344CB8AC3E}">
        <p14:creationId xmlns:p14="http://schemas.microsoft.com/office/powerpoint/2010/main" xmlns="" val="42924286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570B8E18-F40F-414B-BDE6-5DEE873B96D9}" type="slidenum">
              <a:rPr lang="en-US"/>
              <a:pPr>
                <a:defRPr/>
              </a:pPr>
              <a:t>‹#›</a:t>
            </a:fld>
            <a:endParaRPr lang="en-US"/>
          </a:p>
        </p:txBody>
      </p:sp>
    </p:spTree>
    <p:extLst>
      <p:ext uri="{BB962C8B-B14F-4D97-AF65-F5344CB8AC3E}">
        <p14:creationId xmlns:p14="http://schemas.microsoft.com/office/powerpoint/2010/main" xmlns="" val="4645965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A98402F7-C504-4CAE-B34A-FE2693BA36ED}" type="slidenum">
              <a:rPr lang="en-US"/>
              <a:pPr>
                <a:defRPr/>
              </a:pPr>
              <a:t>‹#›</a:t>
            </a:fld>
            <a:endParaRPr lang="en-US"/>
          </a:p>
        </p:txBody>
      </p:sp>
    </p:spTree>
    <p:extLst>
      <p:ext uri="{BB962C8B-B14F-4D97-AF65-F5344CB8AC3E}">
        <p14:creationId xmlns:p14="http://schemas.microsoft.com/office/powerpoint/2010/main" xmlns="" val="22772918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10566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17601" y="2362201"/>
            <a:ext cx="10257367" cy="3724275"/>
          </a:xfrm>
        </p:spPr>
        <p:txBody>
          <a:bodyPr/>
          <a:lstStyle/>
          <a:p>
            <a:pPr lvl="0"/>
            <a:endParaRPr lang="en-US" noProof="0" smtClean="0"/>
          </a:p>
        </p:txBody>
      </p:sp>
      <p:sp>
        <p:nvSpPr>
          <p:cNvPr id="4" name="Rectangle 11"/>
          <p:cNvSpPr>
            <a:spLocks noGrp="1" noChangeArrowheads="1"/>
          </p:cNvSpPr>
          <p:nvPr>
            <p:ph type="dt" sz="half" idx="10"/>
          </p:nvPr>
        </p:nvSpPr>
        <p:spPr/>
        <p:txBody>
          <a:bodyPr/>
          <a:lstStyle>
            <a:lvl1pPr>
              <a:defRPr>
                <a:latin typeface="Times New Roman" panose="02020603050405020304" pitchFamily="18" charset="0"/>
                <a:cs typeface="+mn-cs"/>
              </a:defRPr>
            </a:lvl1pPr>
          </a:lstStyle>
          <a:p>
            <a:pPr>
              <a:defRPr/>
            </a:pPr>
            <a:endParaRPr lang="en-US"/>
          </a:p>
        </p:txBody>
      </p:sp>
      <p:sp>
        <p:nvSpPr>
          <p:cNvPr id="5" name="Rectangle 12"/>
          <p:cNvSpPr>
            <a:spLocks noGrp="1" noChangeArrowheads="1"/>
          </p:cNvSpPr>
          <p:nvPr>
            <p:ph type="ftr" sz="quarter" idx="11"/>
          </p:nvPr>
        </p:nvSpPr>
        <p:spPr/>
        <p:txBody>
          <a:bodyPr/>
          <a:lstStyle>
            <a:lvl1pPr>
              <a:defRPr>
                <a:latin typeface="Times New Roman" panose="02020603050405020304" pitchFamily="18" charset="0"/>
                <a:cs typeface="+mn-cs"/>
              </a:defRPr>
            </a:lvl1pPr>
          </a:lstStyle>
          <a:p>
            <a:pPr>
              <a:defRPr/>
            </a:pPr>
            <a:endParaRPr lang="en-US"/>
          </a:p>
        </p:txBody>
      </p:sp>
      <p:sp>
        <p:nvSpPr>
          <p:cNvPr id="6" name="Rectangle 13"/>
          <p:cNvSpPr>
            <a:spLocks noGrp="1" noChangeArrowheads="1"/>
          </p:cNvSpPr>
          <p:nvPr>
            <p:ph type="sldNum" sz="quarter" idx="12"/>
          </p:nvPr>
        </p:nvSpPr>
        <p:spPr/>
        <p:txBody>
          <a:bodyPr/>
          <a:lstStyle>
            <a:lvl1pPr>
              <a:defRPr>
                <a:latin typeface="Times New Roman" panose="02020603050405020304" pitchFamily="18" charset="0"/>
                <a:cs typeface="+mn-cs"/>
              </a:defRPr>
            </a:lvl1pPr>
          </a:lstStyle>
          <a:p>
            <a:pPr>
              <a:defRPr/>
            </a:pPr>
            <a:fld id="{FABDCC42-6D03-47E7-92DA-D720E6E0B978}" type="slidenum">
              <a:rPr lang="en-US"/>
              <a:pPr>
                <a:defRPr/>
              </a:pPr>
              <a:t>‹#›</a:t>
            </a:fld>
            <a:endParaRPr lang="en-US"/>
          </a:p>
        </p:txBody>
      </p:sp>
    </p:spTree>
    <p:extLst>
      <p:ext uri="{BB962C8B-B14F-4D97-AF65-F5344CB8AC3E}">
        <p14:creationId xmlns:p14="http://schemas.microsoft.com/office/powerpoint/2010/main" xmlns="" val="35278960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xmlns="" val="11907248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Date</a:t>
            </a:r>
          </a:p>
        </p:txBody>
      </p:sp>
      <p:sp>
        <p:nvSpPr>
          <p:cNvPr id="3" name="Slide Number Placeholder 5"/>
          <p:cNvSpPr>
            <a:spLocks noGrp="1"/>
          </p:cNvSpPr>
          <p:nvPr>
            <p:ph type="sldNum" sz="quarter" idx="11"/>
          </p:nvPr>
        </p:nvSpPr>
        <p:spPr/>
        <p:txBody>
          <a:bodyPr/>
          <a:lstStyle>
            <a:lvl1pPr>
              <a:defRPr/>
            </a:lvl1pPr>
          </a:lstStyle>
          <a:p>
            <a:pPr>
              <a:defRPr/>
            </a:pPr>
            <a:fld id="{21F0F4D8-9798-4D1E-B90E-DEE23430A50F}" type="slidenum">
              <a:rPr lang="en-US" altLang="en-US"/>
              <a:pPr>
                <a:defRPr/>
              </a:pPr>
              <a:t>‹#›</a:t>
            </a:fld>
            <a:endParaRPr lang="en-US" altLang="en-US" sz="1600">
              <a:solidFill>
                <a:srgbClr val="1F497D"/>
              </a:solidFill>
            </a:endParaRPr>
          </a:p>
        </p:txBody>
      </p:sp>
    </p:spTree>
    <p:extLst>
      <p:ext uri="{BB962C8B-B14F-4D97-AF65-F5344CB8AC3E}">
        <p14:creationId xmlns:p14="http://schemas.microsoft.com/office/powerpoint/2010/main" xmlns="" val="30251022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1F82C7B-7B30-46BA-899A-2A51EA0B6111}" type="datetimeFigureOut">
              <a:rPr lang="en-US">
                <a:solidFill>
                  <a:prstClr val="black">
                    <a:tint val="75000"/>
                  </a:prstClr>
                </a:solidFill>
              </a:rPr>
              <a:pPr>
                <a:defRPr/>
              </a:pPr>
              <a:t>11/3/2016</a:t>
            </a:fld>
            <a:endParaRPr lang="en-US" dirty="0">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pPr eaLnBrk="0" fontAlgn="base" hangingPunct="0">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A126F19D-1974-459A-8AD7-81E911A01540}" type="slidenum">
              <a:rPr lang="en-US" altLang="en-US"/>
              <a:pPr>
                <a:defRPr/>
              </a:pPr>
              <a:t>‹#›</a:t>
            </a:fld>
            <a:endParaRPr lang="en-US" altLang="en-US"/>
          </a:p>
        </p:txBody>
      </p:sp>
    </p:spTree>
    <p:extLst>
      <p:ext uri="{BB962C8B-B14F-4D97-AF65-F5344CB8AC3E}">
        <p14:creationId xmlns:p14="http://schemas.microsoft.com/office/powerpoint/2010/main" xmlns="" val="22173902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a:xfrm>
            <a:off x="4038600" y="6356353"/>
            <a:ext cx="4114800" cy="365125"/>
          </a:xfrm>
          <a:prstGeom prst="rect">
            <a:avLst/>
          </a:prstGeom>
        </p:spPr>
        <p:txBody>
          <a:bodyPr/>
          <a:lstStyle>
            <a:lvl1pPr>
              <a:defRPr>
                <a:latin typeface="Times New Roman" panose="02020603050405020304" pitchFamily="18" charset="0"/>
                <a:cs typeface="+mn-cs"/>
              </a:defRPr>
            </a:lvl1pPr>
          </a:lstStyle>
          <a:p>
            <a:pPr eaLnBrk="0" fontAlgn="base" hangingPunct="0">
              <a:spcBef>
                <a:spcPct val="0"/>
              </a:spcBef>
              <a:spcAft>
                <a:spcPct val="0"/>
              </a:spcAft>
              <a:defRPr/>
            </a:pPr>
            <a:endParaRPr lang="en-US">
              <a:solidFill>
                <a:prstClr val="black"/>
              </a:solidFill>
            </a:endParaRPr>
          </a:p>
        </p:txBody>
      </p:sp>
      <p:sp>
        <p:nvSpPr>
          <p:cNvPr id="5" name="Slide Number Placeholder 4"/>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60DE073F-6C88-4934-8D6C-31FFECFECF29}" type="slidenum">
              <a:rPr lang="en-US"/>
              <a:pPr>
                <a:defRPr/>
              </a:pPr>
              <a:t>‹#›</a:t>
            </a:fld>
            <a:endParaRPr lang="en-US"/>
          </a:p>
        </p:txBody>
      </p:sp>
    </p:spTree>
    <p:extLst>
      <p:ext uri="{BB962C8B-B14F-4D97-AF65-F5344CB8AC3E}">
        <p14:creationId xmlns:p14="http://schemas.microsoft.com/office/powerpoint/2010/main" xmlns="" val="35668366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a:xfrm>
            <a:off x="4038600" y="6356353"/>
            <a:ext cx="4114800" cy="365125"/>
          </a:xfrm>
          <a:prstGeom prst="rect">
            <a:avLst/>
          </a:prstGeom>
        </p:spPr>
        <p:txBody>
          <a:bodyPr/>
          <a:lstStyle>
            <a:lvl1pPr>
              <a:defRPr>
                <a:latin typeface="Times New Roman" panose="02020603050405020304" pitchFamily="18" charset="0"/>
                <a:cs typeface="+mn-cs"/>
              </a:defRPr>
            </a:lvl1pPr>
          </a:lstStyle>
          <a:p>
            <a:pPr eaLnBrk="0" fontAlgn="base" hangingPunct="0">
              <a:spcBef>
                <a:spcPct val="0"/>
              </a:spcBef>
              <a:spcAft>
                <a:spcPct val="0"/>
              </a:spcAft>
              <a:defRPr/>
            </a:pPr>
            <a:endParaRPr lang="en-US">
              <a:solidFill>
                <a:prstClr val="black"/>
              </a:solidFill>
            </a:endParaRPr>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628FE37E-7F9A-4826-A591-5B5B085CED5B}" type="slidenum">
              <a:rPr lang="en-US"/>
              <a:pPr>
                <a:defRPr/>
              </a:pPr>
              <a:t>‹#›</a:t>
            </a:fld>
            <a:endParaRPr lang="en-US"/>
          </a:p>
        </p:txBody>
      </p:sp>
    </p:spTree>
    <p:extLst>
      <p:ext uri="{BB962C8B-B14F-4D97-AF65-F5344CB8AC3E}">
        <p14:creationId xmlns:p14="http://schemas.microsoft.com/office/powerpoint/2010/main" xmlns="" val="7931457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xmlns="" val="38628400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Date</a:t>
            </a:r>
          </a:p>
        </p:txBody>
      </p:sp>
      <p:sp>
        <p:nvSpPr>
          <p:cNvPr id="3" name="Slide Number Placeholder 5"/>
          <p:cNvSpPr>
            <a:spLocks noGrp="1"/>
          </p:cNvSpPr>
          <p:nvPr>
            <p:ph type="sldNum" sz="quarter" idx="11"/>
          </p:nvPr>
        </p:nvSpPr>
        <p:spPr/>
        <p:txBody>
          <a:bodyPr/>
          <a:lstStyle>
            <a:lvl1pPr>
              <a:defRPr/>
            </a:lvl1pPr>
          </a:lstStyle>
          <a:p>
            <a:pPr>
              <a:defRPr/>
            </a:pPr>
            <a:fld id="{21F0F4D8-9798-4D1E-B90E-DEE23430A50F}" type="slidenum">
              <a:rPr lang="en-US" altLang="en-US"/>
              <a:pPr>
                <a:defRPr/>
              </a:pPr>
              <a:t>‹#›</a:t>
            </a:fld>
            <a:endParaRPr lang="en-US" altLang="en-US" sz="1600">
              <a:solidFill>
                <a:srgbClr val="1F497D"/>
              </a:solidFill>
            </a:endParaRPr>
          </a:p>
        </p:txBody>
      </p:sp>
    </p:spTree>
    <p:extLst>
      <p:ext uri="{BB962C8B-B14F-4D97-AF65-F5344CB8AC3E}">
        <p14:creationId xmlns:p14="http://schemas.microsoft.com/office/powerpoint/2010/main" xmlns="" val="12331602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1F82C7B-7B30-46BA-899A-2A51EA0B6111}" type="datetimeFigureOut">
              <a:rPr lang="en-US">
                <a:solidFill>
                  <a:prstClr val="black">
                    <a:tint val="75000"/>
                  </a:prstClr>
                </a:solidFill>
              </a:rPr>
              <a:pPr>
                <a:defRPr/>
              </a:pPr>
              <a:t>11/3/2016</a:t>
            </a:fld>
            <a:endParaRPr lang="en-US" dirty="0">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pPr eaLnBrk="0" fontAlgn="base" hangingPunct="0">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A126F19D-1974-459A-8AD7-81E911A01540}" type="slidenum">
              <a:rPr lang="en-US" altLang="en-US"/>
              <a:pPr>
                <a:defRPr/>
              </a:pPr>
              <a:t>‹#›</a:t>
            </a:fld>
            <a:endParaRPr lang="en-US" altLang="en-US"/>
          </a:p>
        </p:txBody>
      </p:sp>
    </p:spTree>
    <p:extLst>
      <p:ext uri="{BB962C8B-B14F-4D97-AF65-F5344CB8AC3E}">
        <p14:creationId xmlns:p14="http://schemas.microsoft.com/office/powerpoint/2010/main" xmlns="" val="34971109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a:xfrm>
            <a:off x="4038600" y="6356353"/>
            <a:ext cx="4114800" cy="365125"/>
          </a:xfrm>
          <a:prstGeom prst="rect">
            <a:avLst/>
          </a:prstGeom>
        </p:spPr>
        <p:txBody>
          <a:bodyPr/>
          <a:lstStyle>
            <a:lvl1pPr>
              <a:defRPr>
                <a:latin typeface="Times New Roman" panose="02020603050405020304" pitchFamily="18" charset="0"/>
                <a:cs typeface="+mn-cs"/>
              </a:defRPr>
            </a:lvl1pPr>
          </a:lstStyle>
          <a:p>
            <a:pPr eaLnBrk="0" fontAlgn="base" hangingPunct="0">
              <a:spcBef>
                <a:spcPct val="0"/>
              </a:spcBef>
              <a:spcAft>
                <a:spcPct val="0"/>
              </a:spcAft>
              <a:defRPr/>
            </a:pPr>
            <a:endParaRPr lang="en-US">
              <a:solidFill>
                <a:prstClr val="black"/>
              </a:solidFill>
            </a:endParaRPr>
          </a:p>
        </p:txBody>
      </p:sp>
      <p:sp>
        <p:nvSpPr>
          <p:cNvPr id="5" name="Slide Number Placeholder 4"/>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60DE073F-6C88-4934-8D6C-31FFECFECF29}" type="slidenum">
              <a:rPr lang="en-US"/>
              <a:pPr>
                <a:defRPr/>
              </a:pPr>
              <a:t>‹#›</a:t>
            </a:fld>
            <a:endParaRPr lang="en-US"/>
          </a:p>
        </p:txBody>
      </p:sp>
    </p:spTree>
    <p:extLst>
      <p:ext uri="{BB962C8B-B14F-4D97-AF65-F5344CB8AC3E}">
        <p14:creationId xmlns:p14="http://schemas.microsoft.com/office/powerpoint/2010/main" xmlns="" val="29770277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atin typeface="Times New Roman" panose="02020603050405020304" pitchFamily="18" charset="0"/>
                <a:cs typeface="+mn-cs"/>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a:xfrm>
            <a:off x="4038600" y="6356353"/>
            <a:ext cx="4114800" cy="365125"/>
          </a:xfrm>
          <a:prstGeom prst="rect">
            <a:avLst/>
          </a:prstGeom>
        </p:spPr>
        <p:txBody>
          <a:bodyPr/>
          <a:lstStyle>
            <a:lvl1pPr>
              <a:defRPr>
                <a:latin typeface="Times New Roman" panose="02020603050405020304" pitchFamily="18" charset="0"/>
                <a:cs typeface="+mn-cs"/>
              </a:defRPr>
            </a:lvl1pPr>
          </a:lstStyle>
          <a:p>
            <a:pPr eaLnBrk="0" fontAlgn="base" hangingPunct="0">
              <a:spcBef>
                <a:spcPct val="0"/>
              </a:spcBef>
              <a:spcAft>
                <a:spcPct val="0"/>
              </a:spcAft>
              <a:defRPr/>
            </a:pPr>
            <a:endParaRPr lang="en-US">
              <a:solidFill>
                <a:prstClr val="black"/>
              </a:solidFill>
            </a:endParaRPr>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cs typeface="+mn-cs"/>
              </a:defRPr>
            </a:lvl1pPr>
          </a:lstStyle>
          <a:p>
            <a:pPr>
              <a:defRPr/>
            </a:pPr>
            <a:fld id="{628FE37E-7F9A-4826-A591-5B5B085CED5B}" type="slidenum">
              <a:rPr lang="en-US"/>
              <a:pPr>
                <a:defRPr/>
              </a:pPr>
              <a:t>‹#›</a:t>
            </a:fld>
            <a:endParaRPr lang="en-US"/>
          </a:p>
        </p:txBody>
      </p:sp>
    </p:spTree>
    <p:extLst>
      <p:ext uri="{BB962C8B-B14F-4D97-AF65-F5344CB8AC3E}">
        <p14:creationId xmlns:p14="http://schemas.microsoft.com/office/powerpoint/2010/main" xmlns="" val="13470783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xmlns="" val="3493938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Date</a:t>
            </a:r>
          </a:p>
        </p:txBody>
      </p:sp>
      <p:sp>
        <p:nvSpPr>
          <p:cNvPr id="3" name="Slide Number Placeholder 5"/>
          <p:cNvSpPr>
            <a:spLocks noGrp="1"/>
          </p:cNvSpPr>
          <p:nvPr>
            <p:ph type="sldNum" sz="quarter" idx="11"/>
          </p:nvPr>
        </p:nvSpPr>
        <p:spPr/>
        <p:txBody>
          <a:bodyPr/>
          <a:lstStyle>
            <a:lvl1pPr>
              <a:defRPr/>
            </a:lvl1pPr>
          </a:lstStyle>
          <a:p>
            <a:pPr>
              <a:defRPr/>
            </a:pPr>
            <a:fld id="{FF9D4DB0-ACC5-417C-B387-9ED19C9ED2E1}" type="slidenum">
              <a:rPr lang="en-US" altLang="en-US"/>
              <a:pPr>
                <a:defRPr/>
              </a:pPr>
              <a:t>‹#›</a:t>
            </a:fld>
            <a:endParaRPr lang="en-US" altLang="en-US" sz="1600">
              <a:solidFill>
                <a:srgbClr val="1F497D"/>
              </a:solidFill>
            </a:endParaRPr>
          </a:p>
        </p:txBody>
      </p:sp>
    </p:spTree>
    <p:extLst>
      <p:ext uri="{BB962C8B-B14F-4D97-AF65-F5344CB8AC3E}">
        <p14:creationId xmlns:p14="http://schemas.microsoft.com/office/powerpoint/2010/main" xmlns="" val="22477571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01520AA-8D4A-45DA-BC8B-BB032C6076EC}" type="datetimeFigureOut">
              <a:rPr lang="en-US">
                <a:solidFill>
                  <a:prstClr val="black">
                    <a:tint val="75000"/>
                  </a:prstClr>
                </a:solidFill>
              </a:rPr>
              <a:pPr>
                <a:defRPr/>
              </a:pPr>
              <a:t>11/3/2016</a:t>
            </a:fld>
            <a:endParaRPr lang="en-US" dirty="0">
              <a:solidFill>
                <a:prstClr val="black">
                  <a:tint val="75000"/>
                </a:prstClr>
              </a:solidFill>
            </a:endParaRPr>
          </a:p>
        </p:txBody>
      </p:sp>
      <p:sp>
        <p:nvSpPr>
          <p:cNvPr id="4" name="Footer Placeholder 4"/>
          <p:cNvSpPr>
            <a:spLocks noGrp="1"/>
          </p:cNvSpPr>
          <p:nvPr>
            <p:ph type="ftr" sz="quarter" idx="11"/>
          </p:nvPr>
        </p:nvSpPr>
        <p:spPr>
          <a:xfrm>
            <a:off x="4165600" y="6356351"/>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pPr eaLnBrk="0" fontAlgn="base" hangingPunct="0">
              <a:spcBef>
                <a:spcPct val="0"/>
              </a:spcBef>
              <a:spcAft>
                <a:spcPct val="0"/>
              </a:spcAft>
              <a:defRPr/>
            </a:pPr>
            <a:endParaRPr lang="en-US">
              <a:solidFill>
                <a:prstClr val="black"/>
              </a:solidFill>
            </a:endParaRPr>
          </a:p>
        </p:txBody>
      </p:sp>
      <p:sp>
        <p:nvSpPr>
          <p:cNvPr id="5" name="Slide Number Placeholder 5"/>
          <p:cNvSpPr>
            <a:spLocks noGrp="1"/>
          </p:cNvSpPr>
          <p:nvPr>
            <p:ph type="sldNum" sz="quarter" idx="12"/>
          </p:nvPr>
        </p:nvSpPr>
        <p:spPr/>
        <p:txBody>
          <a:bodyPr/>
          <a:lstStyle>
            <a:lvl1pPr>
              <a:defRPr/>
            </a:lvl1pPr>
          </a:lstStyle>
          <a:p>
            <a:pPr>
              <a:defRPr/>
            </a:pPr>
            <a:fld id="{01AE1A62-4285-4A12-9089-26E31BDF6809}" type="slidenum">
              <a:rPr lang="en-US" altLang="en-US"/>
              <a:pPr>
                <a:defRPr/>
              </a:pPr>
              <a:t>‹#›</a:t>
            </a:fld>
            <a:endParaRPr lang="en-US" altLang="en-US"/>
          </a:p>
        </p:txBody>
      </p:sp>
    </p:spTree>
    <p:extLst>
      <p:ext uri="{BB962C8B-B14F-4D97-AF65-F5344CB8AC3E}">
        <p14:creationId xmlns:p14="http://schemas.microsoft.com/office/powerpoint/2010/main" xmlns="" val="20159656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A9B81CA-7B30-4EEC-8507-86738B33A470}" type="datetimeFigureOut">
              <a:rPr lang="en-US">
                <a:solidFill>
                  <a:prstClr val="black">
                    <a:tint val="75000"/>
                  </a:prstClr>
                </a:solidFill>
              </a:rPr>
              <a:pPr>
                <a:defRPr/>
              </a:pPr>
              <a:t>11/3/2016</a:t>
            </a:fld>
            <a:endParaRPr lang="en-US" dirty="0">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pPr eaLnBrk="0" fontAlgn="base" hangingPunct="0">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7BB763E1-85E4-4CA7-93F8-9071B9441CF3}" type="slidenum">
              <a:rPr lang="en-US" altLang="en-US"/>
              <a:pPr>
                <a:defRPr/>
              </a:pPr>
              <a:t>‹#›</a:t>
            </a:fld>
            <a:endParaRPr lang="en-US" altLang="en-US"/>
          </a:p>
        </p:txBody>
      </p:sp>
    </p:spTree>
    <p:extLst>
      <p:ext uri="{BB962C8B-B14F-4D97-AF65-F5344CB8AC3E}">
        <p14:creationId xmlns:p14="http://schemas.microsoft.com/office/powerpoint/2010/main" xmlns="" val="388869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11480800" y="6324600"/>
            <a:ext cx="4667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defRPr/>
            </a:pPr>
            <a:fld id="{0B1AC703-E25E-449B-9406-2A466312B5EF}" type="slidenum">
              <a:rPr lang="en-US" altLang="en-US" sz="1800" smtClean="0">
                <a:solidFill>
                  <a:prstClr val="black"/>
                </a:solidFill>
              </a:rPr>
              <a:pPr eaLnBrk="0" fontAlgn="base" hangingPunct="0">
                <a:spcBef>
                  <a:spcPct val="0"/>
                </a:spcBef>
                <a:spcAft>
                  <a:spcPct val="0"/>
                </a:spcAft>
                <a:defRPr/>
              </a:pPr>
              <a:t>‹#›</a:t>
            </a:fld>
            <a:endParaRPr lang="en-US" altLang="en-US" sz="1800" smtClean="0">
              <a:solidFill>
                <a:prstClr val="black"/>
              </a:solidFill>
            </a:endParaRPr>
          </a:p>
        </p:txBody>
      </p:sp>
      <p:pic>
        <p:nvPicPr>
          <p:cNvPr id="5" name="Picture 16" descr="WRAlogo"/>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l="31580" t="7156" r="36842" b="55705"/>
          <a:stretch>
            <a:fillRect/>
          </a:stretch>
        </p:blipFill>
        <p:spPr bwMode="auto">
          <a:xfrm>
            <a:off x="203200" y="6248400"/>
            <a:ext cx="1016000" cy="5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508000" y="325803"/>
            <a:ext cx="11176000" cy="553998"/>
          </a:xfrm>
        </p:spPr>
        <p:txBody>
          <a:bodyPr/>
          <a:lstStyle>
            <a:lvl1pPr>
              <a:defRPr sz="4000" b="1">
                <a:solidFill>
                  <a:srgbClr val="FFCC00"/>
                </a:solidFill>
              </a:defRPr>
            </a:lvl1p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marL="396875" indent="-396875">
              <a:lnSpc>
                <a:spcPct val="90000"/>
              </a:lnSpc>
              <a:buClr>
                <a:srgbClr val="C00000"/>
              </a:buClr>
              <a:buFont typeface="Wingdings" pitchFamily="2" charset="2"/>
              <a:buChar char="§"/>
              <a:defRPr>
                <a:effectLst>
                  <a:outerShdw blurRad="38100" dist="38100" dir="2700000" algn="tl">
                    <a:srgbClr val="000000">
                      <a:alpha val="43137"/>
                    </a:srgbClr>
                  </a:outerShdw>
                </a:effectLst>
              </a:defRPr>
            </a:lvl1pPr>
            <a:lvl2pPr marL="914400" indent="-396875">
              <a:lnSpc>
                <a:spcPct val="90000"/>
              </a:lnSpc>
              <a:buClr>
                <a:srgbClr val="FFCC00"/>
              </a:buClr>
              <a:buFont typeface="Wingdings" pitchFamily="2" charset="2"/>
              <a:buChar char="§"/>
              <a:defRPr>
                <a:effectLst>
                  <a:outerShdw blurRad="38100" dist="38100" dir="2700000" algn="tl">
                    <a:srgbClr val="000000">
                      <a:alpha val="43137"/>
                    </a:srgbClr>
                  </a:outerShdw>
                </a:effectLst>
              </a:defRPr>
            </a:lvl2pPr>
            <a:lvl3pPr marL="1258888" indent="-344488">
              <a:lnSpc>
                <a:spcPct val="90000"/>
              </a:lnSpc>
              <a:buClr>
                <a:srgbClr val="FFCC00"/>
              </a:buClr>
              <a:buFont typeface="Wingdings" pitchFamily="2" charset="2"/>
              <a:buChar char="§"/>
              <a:defRPr>
                <a:effectLst>
                  <a:outerShdw blurRad="38100" dist="38100" dir="2700000" algn="tl">
                    <a:srgbClr val="000000">
                      <a:alpha val="43137"/>
                    </a:srgbClr>
                  </a:outerShdw>
                </a:effectLst>
              </a:defRPr>
            </a:lvl3pPr>
            <a:lvl4pPr>
              <a:lnSpc>
                <a:spcPct val="90000"/>
              </a:lnSpc>
              <a:defRPr>
                <a:effectLst>
                  <a:outerShdw blurRad="38100" dist="38100" dir="2700000" algn="tl">
                    <a:srgbClr val="000000">
                      <a:alpha val="43137"/>
                    </a:srgbClr>
                  </a:outerShdw>
                </a:effectLst>
              </a:defRPr>
            </a:lvl4pPr>
            <a:lvl5pPr>
              <a:lnSpc>
                <a:spcPct val="90000"/>
              </a:lnSpc>
              <a:defRPr>
                <a:effectLst>
                  <a:outerShdw blurRad="38100" dist="38100" dir="2700000" algn="tl">
                    <a:srgbClr val="000000">
                      <a:alpha val="43137"/>
                    </a:srgbClr>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16646031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2.jpe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54.xml"/><Relationship Id="rId7" Type="http://schemas.openxmlformats.org/officeDocument/2006/relationships/image" Target="../media/image4.jpeg"/><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theme" Target="../theme/theme5.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59.xml"/><Relationship Id="rId7" Type="http://schemas.openxmlformats.org/officeDocument/2006/relationships/image" Target="../media/image4.jpe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theme" Target="../theme/theme6.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4.xml"/><Relationship Id="rId7" Type="http://schemas.openxmlformats.org/officeDocument/2006/relationships/image" Target="../media/image4.jpeg"/><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theme" Target="../theme/theme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4" name="Right Triangle 13"/>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5" name="Straight Connector 14"/>
          <p:cNvCxnSpPr/>
          <p:nvPr/>
        </p:nvCxnSpPr>
        <p:spPr>
          <a:xfrm>
            <a:off x="-12315"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7CFFC72A-7BBC-4734-845A-535311CF1C8E}" type="datetimeFigureOut">
              <a:rPr lang="en-US" smtClean="0">
                <a:solidFill>
                  <a:prstClr val="black"/>
                </a:solidFill>
              </a:rPr>
              <a:pPr/>
              <a:t>11/3/2016</a:t>
            </a:fld>
            <a:endParaRPr lang="en-US" dirty="0">
              <a:solidFill>
                <a:prstClr val="black"/>
              </a:solidFill>
            </a:endParaRP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solidFill>
                <a:prstClr val="black"/>
              </a:solidFill>
            </a:endParaRP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277EF4C8-10DA-444F-B0EF-97FE1A9AC86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xmlns="" val="225341398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8A6466-C20E-4FE1-9FBA-F9B3C63D9766}"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87AED1-F8EB-48A8-AFAF-F6BD1DDE1D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4055069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29EDFA-3B43-402A-89EB-C1EC04FE8658}" type="datetimeFigureOut">
              <a:rPr lang="en-US" smtClean="0">
                <a:solidFill>
                  <a:prstClr val="black">
                    <a:tint val="75000"/>
                  </a:prstClr>
                </a:solidFill>
              </a:rPr>
              <a:pPr/>
              <a:t>11/3/2016</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8843F1-E68F-4AB6-8A03-5568F6FD9A7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46336716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20"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19717" y="1825625"/>
            <a:ext cx="10234083"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90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Arial" panose="020B0604020202020204" pitchFamily="34" charset="0"/>
                <a:cs typeface="Arial" panose="020B0604020202020204" pitchFamily="34" charset="0"/>
              </a:defRPr>
            </a:lvl1pPr>
          </a:lstStyle>
          <a:p>
            <a:pPr eaLnBrk="0" fontAlgn="base" hangingPunct="0">
              <a:spcBef>
                <a:spcPct val="0"/>
              </a:spcBef>
              <a:spcAft>
                <a:spcPct val="0"/>
              </a:spcAft>
              <a:defRPr/>
            </a:pPr>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90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Arial" panose="020B0604020202020204" pitchFamily="34" charset="0"/>
                <a:cs typeface="Arial" panose="020B0604020202020204" pitchFamily="34" charset="0"/>
              </a:defRPr>
            </a:lvl1pPr>
          </a:lstStyle>
          <a:p>
            <a:pPr eaLnBrk="0" fontAlgn="base" hangingPunct="0">
              <a:spcBef>
                <a:spcPct val="0"/>
              </a:spcBef>
              <a:spcAft>
                <a:spcPct val="0"/>
              </a:spcAft>
              <a:defRPr/>
            </a:pPr>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900"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Arial" panose="020B0604020202020204" pitchFamily="34" charset="0"/>
                <a:cs typeface="Arial" panose="020B0604020202020204" pitchFamily="34" charset="0"/>
              </a:defRPr>
            </a:lvl1pPr>
          </a:lstStyle>
          <a:p>
            <a:pPr eaLnBrk="0" fontAlgn="base" hangingPunct="0">
              <a:spcBef>
                <a:spcPct val="0"/>
              </a:spcBef>
              <a:spcAft>
                <a:spcPct val="0"/>
              </a:spcAft>
              <a:defRPr/>
            </a:pPr>
            <a:fld id="{469AF3C5-E0D6-4782-85D8-EBD8BD864C70}" type="slidenum">
              <a:rPr lang="en-US"/>
              <a:pPr eaLnBrk="0" fontAlgn="base" hangingPunct="0">
                <a:spcBef>
                  <a:spcPct val="0"/>
                </a:spcBef>
                <a:spcAft>
                  <a:spcPct val="0"/>
                </a:spcAft>
                <a:defRPr/>
              </a:pPr>
              <a:t>‹#›</a:t>
            </a:fld>
            <a:endParaRPr lang="en-US"/>
          </a:p>
        </p:txBody>
      </p:sp>
    </p:spTree>
    <p:extLst>
      <p:ext uri="{BB962C8B-B14F-4D97-AF65-F5344CB8AC3E}">
        <p14:creationId xmlns:p14="http://schemas.microsoft.com/office/powerpoint/2010/main" xmlns="" val="3683321243"/>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Lst>
  <p:hf hdr="0" ftr="0" dt="0"/>
  <p:txStyles>
    <p:titleStyle>
      <a:lvl1pPr algn="l" defTabSz="685800" rtl="0" fontAlgn="base">
        <a:lnSpc>
          <a:spcPct val="90000"/>
        </a:lnSpc>
        <a:spcBef>
          <a:spcPct val="0"/>
        </a:spcBef>
        <a:spcAft>
          <a:spcPct val="0"/>
        </a:spcAft>
        <a:defRPr sz="440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vl2pPr algn="l" defTabSz="685800" rtl="0" fontAlgn="base">
        <a:lnSpc>
          <a:spcPct val="90000"/>
        </a:lnSpc>
        <a:spcBef>
          <a:spcPct val="0"/>
        </a:spcBef>
        <a:spcAft>
          <a:spcPct val="0"/>
        </a:spcAft>
        <a:defRPr sz="4400">
          <a:solidFill>
            <a:schemeClr val="tx1"/>
          </a:solidFill>
          <a:latin typeface="Corbel" panose="020B0503020204020204" pitchFamily="34" charset="0"/>
        </a:defRPr>
      </a:lvl2pPr>
      <a:lvl3pPr algn="l" defTabSz="685800" rtl="0" fontAlgn="base">
        <a:lnSpc>
          <a:spcPct val="90000"/>
        </a:lnSpc>
        <a:spcBef>
          <a:spcPct val="0"/>
        </a:spcBef>
        <a:spcAft>
          <a:spcPct val="0"/>
        </a:spcAft>
        <a:defRPr sz="4400">
          <a:solidFill>
            <a:schemeClr val="tx1"/>
          </a:solidFill>
          <a:latin typeface="Corbel" panose="020B0503020204020204" pitchFamily="34" charset="0"/>
        </a:defRPr>
      </a:lvl3pPr>
      <a:lvl4pPr algn="l" defTabSz="685800" rtl="0" fontAlgn="base">
        <a:lnSpc>
          <a:spcPct val="90000"/>
        </a:lnSpc>
        <a:spcBef>
          <a:spcPct val="0"/>
        </a:spcBef>
        <a:spcAft>
          <a:spcPct val="0"/>
        </a:spcAft>
        <a:defRPr sz="4400">
          <a:solidFill>
            <a:schemeClr val="tx1"/>
          </a:solidFill>
          <a:latin typeface="Corbel" panose="020B0503020204020204" pitchFamily="34" charset="0"/>
        </a:defRPr>
      </a:lvl4pPr>
      <a:lvl5pPr algn="l" defTabSz="685800" rtl="0" fontAlgn="base">
        <a:lnSpc>
          <a:spcPct val="90000"/>
        </a:lnSpc>
        <a:spcBef>
          <a:spcPct val="0"/>
        </a:spcBef>
        <a:spcAft>
          <a:spcPct val="0"/>
        </a:spcAft>
        <a:defRPr sz="4400">
          <a:solidFill>
            <a:schemeClr val="tx1"/>
          </a:solidFill>
          <a:latin typeface="Corbel" panose="020B0503020204020204" pitchFamily="34" charset="0"/>
        </a:defRPr>
      </a:lvl5pPr>
      <a:lvl6pPr marL="457200" algn="l" defTabSz="685800" rtl="0" fontAlgn="base">
        <a:lnSpc>
          <a:spcPct val="90000"/>
        </a:lnSpc>
        <a:spcBef>
          <a:spcPct val="0"/>
        </a:spcBef>
        <a:spcAft>
          <a:spcPct val="0"/>
        </a:spcAft>
        <a:defRPr sz="4400">
          <a:solidFill>
            <a:schemeClr val="tx1"/>
          </a:solidFill>
          <a:latin typeface="Corbel" panose="020B0503020204020204" pitchFamily="34" charset="0"/>
        </a:defRPr>
      </a:lvl6pPr>
      <a:lvl7pPr marL="914400" algn="l" defTabSz="685800" rtl="0" fontAlgn="base">
        <a:lnSpc>
          <a:spcPct val="90000"/>
        </a:lnSpc>
        <a:spcBef>
          <a:spcPct val="0"/>
        </a:spcBef>
        <a:spcAft>
          <a:spcPct val="0"/>
        </a:spcAft>
        <a:defRPr sz="4400">
          <a:solidFill>
            <a:schemeClr val="tx1"/>
          </a:solidFill>
          <a:latin typeface="Corbel" panose="020B0503020204020204" pitchFamily="34" charset="0"/>
        </a:defRPr>
      </a:lvl7pPr>
      <a:lvl8pPr marL="1371600" algn="l" defTabSz="685800" rtl="0" fontAlgn="base">
        <a:lnSpc>
          <a:spcPct val="90000"/>
        </a:lnSpc>
        <a:spcBef>
          <a:spcPct val="0"/>
        </a:spcBef>
        <a:spcAft>
          <a:spcPct val="0"/>
        </a:spcAft>
        <a:defRPr sz="4400">
          <a:solidFill>
            <a:schemeClr val="tx1"/>
          </a:solidFill>
          <a:latin typeface="Corbel" panose="020B0503020204020204" pitchFamily="34" charset="0"/>
        </a:defRPr>
      </a:lvl8pPr>
      <a:lvl9pPr marL="1828800" algn="l" defTabSz="685800" rtl="0" fontAlgn="base">
        <a:lnSpc>
          <a:spcPct val="90000"/>
        </a:lnSpc>
        <a:spcBef>
          <a:spcPct val="0"/>
        </a:spcBef>
        <a:spcAft>
          <a:spcPct val="0"/>
        </a:spcAft>
        <a:defRPr sz="4400">
          <a:solidFill>
            <a:schemeClr val="tx1"/>
          </a:solidFill>
          <a:latin typeface="Corbel" panose="020B050302020402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7"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9753600" y="6492876"/>
            <a:ext cx="2438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r>
              <a:rPr lang="en-US">
                <a:solidFill>
                  <a:prstClr val="black">
                    <a:tint val="75000"/>
                  </a:prstClr>
                </a:solidFill>
              </a:rPr>
              <a:t>Date</a:t>
            </a:r>
          </a:p>
        </p:txBody>
      </p:sp>
      <p:sp>
        <p:nvSpPr>
          <p:cNvPr id="6" name="Slide Number Placeholder 5"/>
          <p:cNvSpPr>
            <a:spLocks noGrp="1"/>
          </p:cNvSpPr>
          <p:nvPr>
            <p:ph type="sldNum" sz="quarter" idx="4"/>
          </p:nvPr>
        </p:nvSpPr>
        <p:spPr>
          <a:xfrm>
            <a:off x="6096000" y="6400801"/>
            <a:ext cx="12192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mbria" panose="02040503050406030204" pitchFamily="18" charset="0"/>
              </a:defRPr>
            </a:lvl1pPr>
          </a:lstStyle>
          <a:p>
            <a:pPr fontAlgn="base">
              <a:spcBef>
                <a:spcPct val="0"/>
              </a:spcBef>
              <a:spcAft>
                <a:spcPct val="0"/>
              </a:spcAft>
              <a:defRPr/>
            </a:pPr>
            <a:fld id="{205AEC60-7150-4AF5-B77C-64F4721E1DCD}" type="slidenum">
              <a:rPr lang="en-US" altLang="en-US">
                <a:cs typeface="Arial" panose="020B0604020202020204" pitchFamily="34" charset="0"/>
              </a:rPr>
              <a:pPr fontAlgn="base">
                <a:spcBef>
                  <a:spcPct val="0"/>
                </a:spcBef>
                <a:spcAft>
                  <a:spcPct val="0"/>
                </a:spcAft>
                <a:defRPr/>
              </a:pPr>
              <a:t>‹#›</a:t>
            </a:fld>
            <a:endParaRPr lang="en-US" altLang="en-US" sz="1600">
              <a:solidFill>
                <a:srgbClr val="1F497D"/>
              </a:solidFill>
              <a:cs typeface="Arial" panose="020B0604020202020204" pitchFamily="34" charset="0"/>
            </a:endParaRPr>
          </a:p>
        </p:txBody>
      </p:sp>
      <p:cxnSp>
        <p:nvCxnSpPr>
          <p:cNvPr id="1030" name="Straight Connector 9"/>
          <p:cNvCxnSpPr>
            <a:cxnSpLocks noChangeShapeType="1"/>
          </p:cNvCxnSpPr>
          <p:nvPr/>
        </p:nvCxnSpPr>
        <p:spPr bwMode="auto">
          <a:xfrm>
            <a:off x="1219200" y="1524000"/>
            <a:ext cx="4368800" cy="1588"/>
          </a:xfrm>
          <a:prstGeom prst="line">
            <a:avLst/>
          </a:prstGeom>
          <a:noFill/>
          <a:ln w="12700" algn="ctr">
            <a:solidFill>
              <a:schemeClr val="bg2"/>
            </a:solidFill>
            <a:round/>
            <a:headEnd/>
            <a:tailEnd/>
          </a:ln>
          <a:effectLst>
            <a:outerShdw algn="tl" rotWithShape="0">
              <a:srgbClr val="000000">
                <a:alpha val="54999"/>
              </a:srgbClr>
            </a:outerShdw>
          </a:effectLst>
          <a:extLst>
            <a:ext uri="{909E8E84-426E-40DD-AFC4-6F175D3DCCD1}">
              <a14:hiddenFill xmlns:a14="http://schemas.microsoft.com/office/drawing/2010/main" xmlns="">
                <a:noFill/>
              </a14:hiddenFill>
            </a:ext>
          </a:extLst>
        </p:spPr>
      </p:cxnSp>
      <p:cxnSp>
        <p:nvCxnSpPr>
          <p:cNvPr id="1031" name="Straight Connector 10"/>
          <p:cNvCxnSpPr>
            <a:cxnSpLocks noChangeShapeType="1"/>
          </p:cNvCxnSpPr>
          <p:nvPr/>
        </p:nvCxnSpPr>
        <p:spPr bwMode="auto">
          <a:xfrm>
            <a:off x="6604000" y="1524000"/>
            <a:ext cx="4368800" cy="1588"/>
          </a:xfrm>
          <a:prstGeom prst="line">
            <a:avLst/>
          </a:prstGeom>
          <a:noFill/>
          <a:ln w="12700" algn="ctr">
            <a:solidFill>
              <a:schemeClr val="bg2"/>
            </a:solidFill>
            <a:round/>
            <a:headEnd/>
            <a:tailEnd/>
          </a:ln>
          <a:effectLst>
            <a:outerShdw algn="tl" rotWithShape="0">
              <a:srgbClr val="000000">
                <a:alpha val="54999"/>
              </a:srgbClr>
            </a:outerShdw>
          </a:effectLst>
          <a:extLst>
            <a:ext uri="{909E8E84-426E-40DD-AFC4-6F175D3DCCD1}">
              <a14:hiddenFill xmlns:a14="http://schemas.microsoft.com/office/drawing/2010/main" xmlns="">
                <a:noFill/>
              </a14:hiddenFill>
            </a:ext>
          </a:extLst>
        </p:spPr>
      </p:cxnSp>
      <p:pic>
        <p:nvPicPr>
          <p:cNvPr id="12" name="Picture 2" descr="DoubleLeaf"/>
          <p:cNvPicPr>
            <a:picLocks noChangeAspect="1" noChangeArrowheads="1"/>
          </p:cNvPicPr>
          <p:nvPr/>
        </p:nvPicPr>
        <p:blipFill>
          <a:blip r:embed="rId8" cstate="print">
            <a:lum bright="4000" contrast="40000"/>
          </a:blip>
          <a:srcRect/>
          <a:stretch>
            <a:fillRect/>
          </a:stretch>
        </p:blipFill>
        <p:spPr bwMode="auto">
          <a:xfrm>
            <a:off x="5892800" y="1371600"/>
            <a:ext cx="406400" cy="304800"/>
          </a:xfrm>
          <a:prstGeom prst="rect">
            <a:avLst/>
          </a:prstGeom>
          <a:noFill/>
          <a:ln w="0">
            <a:noFill/>
            <a:miter lim="800000"/>
            <a:headEnd/>
            <a:tailEnd/>
          </a:ln>
          <a:effectLst/>
          <a:scene3d>
            <a:camera prst="orthographicFront"/>
            <a:lightRig rig="threePt" dir="t"/>
          </a:scene3d>
          <a:sp3d>
            <a:contourClr>
              <a:schemeClr val="tx1"/>
            </a:contourClr>
          </a:sp3d>
        </p:spPr>
      </p:pic>
      <p:sp>
        <p:nvSpPr>
          <p:cNvPr id="13" name="Rectangle 12"/>
          <p:cNvSpPr/>
          <p:nvPr userDrawn="1"/>
        </p:nvSpPr>
        <p:spPr>
          <a:xfrm>
            <a:off x="0" y="6288088"/>
            <a:ext cx="3048000" cy="569912"/>
          </a:xfrm>
          <a:prstGeom prst="rect">
            <a:avLst/>
          </a:prstGeom>
        </p:spPr>
        <p:txBody>
          <a:bodyPr>
            <a:spAutoFit/>
          </a:bodyPr>
          <a:lstStyle/>
          <a:p>
            <a:pPr algn="ctr" fontAlgn="base">
              <a:spcBef>
                <a:spcPct val="0"/>
              </a:spcBef>
              <a:spcAft>
                <a:spcPct val="0"/>
              </a:spcAft>
              <a:tabLst>
                <a:tab pos="1114425" algn="l"/>
                <a:tab pos="1371600" algn="l"/>
                <a:tab pos="1828800" algn="l"/>
                <a:tab pos="2286000" algn="l"/>
                <a:tab pos="2743200" algn="l"/>
                <a:tab pos="2971800" algn="ctr"/>
                <a:tab pos="3200400" algn="l"/>
                <a:tab pos="3657600" algn="l"/>
                <a:tab pos="4114800" algn="l"/>
                <a:tab pos="4572000" algn="l"/>
                <a:tab pos="5429250" algn="r"/>
              </a:tabLst>
              <a:defRPr/>
            </a:pPr>
            <a:r>
              <a:rPr lang="en-US" sz="1250" b="1" dirty="0">
                <a:solidFill>
                  <a:srgbClr val="003399"/>
                </a:solidFill>
                <a:cs typeface="Times New Roman" pitchFamily="18" charset="0"/>
              </a:rPr>
              <a:t>LAND USE LAW CENTER</a:t>
            </a:r>
            <a:endParaRPr lang="en-US" sz="1250" dirty="0">
              <a:solidFill>
                <a:srgbClr val="003399"/>
              </a:solidFill>
              <a:cs typeface="Times New Roman" pitchFamily="18" charset="0"/>
            </a:endParaRPr>
          </a:p>
          <a:p>
            <a:pPr algn="ctr" fontAlgn="base">
              <a:spcBef>
                <a:spcPct val="0"/>
              </a:spcBef>
              <a:spcAft>
                <a:spcPct val="0"/>
              </a:spcAft>
              <a:tabLst>
                <a:tab pos="1114425" algn="l"/>
                <a:tab pos="1371600" algn="l"/>
                <a:tab pos="1828800" algn="l"/>
                <a:tab pos="2286000" algn="l"/>
                <a:tab pos="2743200" algn="l"/>
                <a:tab pos="2971800" algn="ctr"/>
                <a:tab pos="3200400" algn="l"/>
                <a:tab pos="3657600" algn="l"/>
                <a:tab pos="4114800" algn="l"/>
                <a:tab pos="4572000" algn="l"/>
                <a:tab pos="5429250" algn="r"/>
              </a:tabLst>
              <a:defRPr/>
            </a:pPr>
            <a:r>
              <a:rPr lang="en-US" sz="850" b="1" dirty="0">
                <a:solidFill>
                  <a:srgbClr val="003399"/>
                </a:solidFill>
                <a:cs typeface="Times New Roman" pitchFamily="18" charset="0"/>
              </a:rPr>
              <a:t>PACE UNIVERSITY SCHOOL OF LAW</a:t>
            </a:r>
          </a:p>
          <a:p>
            <a:pPr algn="ctr" fontAlgn="base">
              <a:spcBef>
                <a:spcPct val="0"/>
              </a:spcBef>
              <a:spcAft>
                <a:spcPct val="0"/>
              </a:spcAft>
              <a:tabLst>
                <a:tab pos="1114425" algn="l"/>
                <a:tab pos="1371600" algn="l"/>
                <a:tab pos="1828800" algn="l"/>
                <a:tab pos="2286000" algn="l"/>
                <a:tab pos="2743200" algn="l"/>
                <a:tab pos="2971800" algn="ctr"/>
                <a:tab pos="3200400" algn="l"/>
                <a:tab pos="3657600" algn="l"/>
                <a:tab pos="4114800" algn="l"/>
                <a:tab pos="4572000" algn="l"/>
                <a:tab pos="5429250" algn="r"/>
              </a:tabLst>
              <a:defRPr/>
            </a:pPr>
            <a:r>
              <a:rPr lang="en-US" sz="900" b="1" dirty="0">
                <a:solidFill>
                  <a:srgbClr val="003399"/>
                </a:solidFill>
                <a:cs typeface="Times New Roman" pitchFamily="18" charset="0"/>
              </a:rPr>
              <a:t>WWW.LAW.PACE.EDU/LANDUSE</a:t>
            </a:r>
            <a:endParaRPr lang="en-US" sz="900" dirty="0">
              <a:solidFill>
                <a:srgbClr val="003399"/>
              </a:solidFill>
              <a:cs typeface="Arial" charset="0"/>
            </a:endParaRPr>
          </a:p>
        </p:txBody>
      </p:sp>
    </p:spTree>
    <p:extLst>
      <p:ext uri="{BB962C8B-B14F-4D97-AF65-F5344CB8AC3E}">
        <p14:creationId xmlns:p14="http://schemas.microsoft.com/office/powerpoint/2010/main" xmlns="" val="3879773395"/>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mbria" pitchFamily="18" charset="0"/>
        </a:defRPr>
      </a:lvl2pPr>
      <a:lvl3pPr algn="ctr" rtl="0" eaLnBrk="0" fontAlgn="base" hangingPunct="0">
        <a:spcBef>
          <a:spcPct val="0"/>
        </a:spcBef>
        <a:spcAft>
          <a:spcPct val="0"/>
        </a:spcAft>
        <a:defRPr sz="4400">
          <a:solidFill>
            <a:schemeClr val="tx1"/>
          </a:solidFill>
          <a:latin typeface="Cambria" pitchFamily="18" charset="0"/>
        </a:defRPr>
      </a:lvl3pPr>
      <a:lvl4pPr algn="ctr" rtl="0" eaLnBrk="0" fontAlgn="base" hangingPunct="0">
        <a:spcBef>
          <a:spcPct val="0"/>
        </a:spcBef>
        <a:spcAft>
          <a:spcPct val="0"/>
        </a:spcAft>
        <a:defRPr sz="4400">
          <a:solidFill>
            <a:schemeClr val="tx1"/>
          </a:solidFill>
          <a:latin typeface="Cambria" pitchFamily="18" charset="0"/>
        </a:defRPr>
      </a:lvl4pPr>
      <a:lvl5pPr algn="ctr" rtl="0" eaLnBrk="0" fontAlgn="base" hangingPunct="0">
        <a:spcBef>
          <a:spcPct val="0"/>
        </a:spcBef>
        <a:spcAft>
          <a:spcPct val="0"/>
        </a:spcAft>
        <a:defRPr sz="4400">
          <a:solidFill>
            <a:schemeClr val="tx1"/>
          </a:solidFill>
          <a:latin typeface="Cambria" pitchFamily="18" charset="0"/>
        </a:defRPr>
      </a:lvl5pPr>
      <a:lvl6pPr marL="457200" algn="ctr" rtl="0" eaLnBrk="1" fontAlgn="base" hangingPunct="1">
        <a:spcBef>
          <a:spcPct val="0"/>
        </a:spcBef>
        <a:spcAft>
          <a:spcPct val="0"/>
        </a:spcAft>
        <a:defRPr sz="4400">
          <a:solidFill>
            <a:schemeClr val="tx1"/>
          </a:solidFill>
          <a:latin typeface="Cambria" pitchFamily="18" charset="0"/>
        </a:defRPr>
      </a:lvl6pPr>
      <a:lvl7pPr marL="914400" algn="ctr" rtl="0" eaLnBrk="1" fontAlgn="base" hangingPunct="1">
        <a:spcBef>
          <a:spcPct val="0"/>
        </a:spcBef>
        <a:spcAft>
          <a:spcPct val="0"/>
        </a:spcAft>
        <a:defRPr sz="4400">
          <a:solidFill>
            <a:schemeClr val="tx1"/>
          </a:solidFill>
          <a:latin typeface="Cambria" pitchFamily="18" charset="0"/>
        </a:defRPr>
      </a:lvl7pPr>
      <a:lvl8pPr marL="1371600" algn="ctr" rtl="0" eaLnBrk="1" fontAlgn="base" hangingPunct="1">
        <a:spcBef>
          <a:spcPct val="0"/>
        </a:spcBef>
        <a:spcAft>
          <a:spcPct val="0"/>
        </a:spcAft>
        <a:defRPr sz="4400">
          <a:solidFill>
            <a:schemeClr val="tx1"/>
          </a:solidFill>
          <a:latin typeface="Cambria" pitchFamily="18" charset="0"/>
        </a:defRPr>
      </a:lvl8pPr>
      <a:lvl9pPr marL="1828800" algn="ctr" rtl="0" eaLnBrk="1" fontAlgn="base" hangingPunct="1">
        <a:spcBef>
          <a:spcPct val="0"/>
        </a:spcBef>
        <a:spcAft>
          <a:spcPct val="0"/>
        </a:spcAft>
        <a:defRPr sz="4400">
          <a:solidFill>
            <a:schemeClr val="tx1"/>
          </a:solidFill>
          <a:latin typeface="Cambria" pitchFamily="18"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7"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9753600" y="6492876"/>
            <a:ext cx="2438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r>
              <a:rPr lang="en-US">
                <a:solidFill>
                  <a:prstClr val="black">
                    <a:tint val="75000"/>
                  </a:prstClr>
                </a:solidFill>
              </a:rPr>
              <a:t>Date</a:t>
            </a:r>
          </a:p>
        </p:txBody>
      </p:sp>
      <p:sp>
        <p:nvSpPr>
          <p:cNvPr id="6" name="Slide Number Placeholder 5"/>
          <p:cNvSpPr>
            <a:spLocks noGrp="1"/>
          </p:cNvSpPr>
          <p:nvPr>
            <p:ph type="sldNum" sz="quarter" idx="4"/>
          </p:nvPr>
        </p:nvSpPr>
        <p:spPr>
          <a:xfrm>
            <a:off x="6096000" y="6400801"/>
            <a:ext cx="12192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mbria" panose="02040503050406030204" pitchFamily="18" charset="0"/>
              </a:defRPr>
            </a:lvl1pPr>
          </a:lstStyle>
          <a:p>
            <a:pPr fontAlgn="base">
              <a:spcBef>
                <a:spcPct val="0"/>
              </a:spcBef>
              <a:spcAft>
                <a:spcPct val="0"/>
              </a:spcAft>
              <a:defRPr/>
            </a:pPr>
            <a:fld id="{205AEC60-7150-4AF5-B77C-64F4721E1DCD}" type="slidenum">
              <a:rPr lang="en-US" altLang="en-US">
                <a:cs typeface="Arial" panose="020B0604020202020204" pitchFamily="34" charset="0"/>
              </a:rPr>
              <a:pPr fontAlgn="base">
                <a:spcBef>
                  <a:spcPct val="0"/>
                </a:spcBef>
                <a:spcAft>
                  <a:spcPct val="0"/>
                </a:spcAft>
                <a:defRPr/>
              </a:pPr>
              <a:t>‹#›</a:t>
            </a:fld>
            <a:endParaRPr lang="en-US" altLang="en-US" sz="1600">
              <a:solidFill>
                <a:srgbClr val="1F497D"/>
              </a:solidFill>
              <a:cs typeface="Arial" panose="020B0604020202020204" pitchFamily="34" charset="0"/>
            </a:endParaRPr>
          </a:p>
        </p:txBody>
      </p:sp>
      <p:cxnSp>
        <p:nvCxnSpPr>
          <p:cNvPr id="1030" name="Straight Connector 9"/>
          <p:cNvCxnSpPr>
            <a:cxnSpLocks noChangeShapeType="1"/>
          </p:cNvCxnSpPr>
          <p:nvPr/>
        </p:nvCxnSpPr>
        <p:spPr bwMode="auto">
          <a:xfrm>
            <a:off x="1219200" y="1524000"/>
            <a:ext cx="4368800" cy="1588"/>
          </a:xfrm>
          <a:prstGeom prst="line">
            <a:avLst/>
          </a:prstGeom>
          <a:noFill/>
          <a:ln w="12700" algn="ctr">
            <a:solidFill>
              <a:schemeClr val="bg2"/>
            </a:solidFill>
            <a:round/>
            <a:headEnd/>
            <a:tailEnd/>
          </a:ln>
          <a:effectLst>
            <a:outerShdw algn="tl" rotWithShape="0">
              <a:srgbClr val="000000">
                <a:alpha val="54999"/>
              </a:srgbClr>
            </a:outerShdw>
          </a:effectLst>
          <a:extLst>
            <a:ext uri="{909E8E84-426E-40DD-AFC4-6F175D3DCCD1}">
              <a14:hiddenFill xmlns:a14="http://schemas.microsoft.com/office/drawing/2010/main" xmlns="">
                <a:noFill/>
              </a14:hiddenFill>
            </a:ext>
          </a:extLst>
        </p:spPr>
      </p:cxnSp>
      <p:cxnSp>
        <p:nvCxnSpPr>
          <p:cNvPr id="1031" name="Straight Connector 10"/>
          <p:cNvCxnSpPr>
            <a:cxnSpLocks noChangeShapeType="1"/>
          </p:cNvCxnSpPr>
          <p:nvPr/>
        </p:nvCxnSpPr>
        <p:spPr bwMode="auto">
          <a:xfrm>
            <a:off x="6604000" y="1524000"/>
            <a:ext cx="4368800" cy="1588"/>
          </a:xfrm>
          <a:prstGeom prst="line">
            <a:avLst/>
          </a:prstGeom>
          <a:noFill/>
          <a:ln w="12700" algn="ctr">
            <a:solidFill>
              <a:schemeClr val="bg2"/>
            </a:solidFill>
            <a:round/>
            <a:headEnd/>
            <a:tailEnd/>
          </a:ln>
          <a:effectLst>
            <a:outerShdw algn="tl" rotWithShape="0">
              <a:srgbClr val="000000">
                <a:alpha val="54999"/>
              </a:srgbClr>
            </a:outerShdw>
          </a:effectLst>
          <a:extLst>
            <a:ext uri="{909E8E84-426E-40DD-AFC4-6F175D3DCCD1}">
              <a14:hiddenFill xmlns:a14="http://schemas.microsoft.com/office/drawing/2010/main" xmlns="">
                <a:noFill/>
              </a14:hiddenFill>
            </a:ext>
          </a:extLst>
        </p:spPr>
      </p:cxnSp>
      <p:pic>
        <p:nvPicPr>
          <p:cNvPr id="12" name="Picture 2" descr="DoubleLeaf"/>
          <p:cNvPicPr>
            <a:picLocks noChangeAspect="1" noChangeArrowheads="1"/>
          </p:cNvPicPr>
          <p:nvPr/>
        </p:nvPicPr>
        <p:blipFill>
          <a:blip r:embed="rId8" cstate="print">
            <a:lum bright="4000" contrast="40000"/>
          </a:blip>
          <a:srcRect/>
          <a:stretch>
            <a:fillRect/>
          </a:stretch>
        </p:blipFill>
        <p:spPr bwMode="auto">
          <a:xfrm>
            <a:off x="5892800" y="1371600"/>
            <a:ext cx="406400" cy="304800"/>
          </a:xfrm>
          <a:prstGeom prst="rect">
            <a:avLst/>
          </a:prstGeom>
          <a:noFill/>
          <a:ln w="0">
            <a:noFill/>
            <a:miter lim="800000"/>
            <a:headEnd/>
            <a:tailEnd/>
          </a:ln>
          <a:effectLst/>
          <a:scene3d>
            <a:camera prst="orthographicFront"/>
            <a:lightRig rig="threePt" dir="t"/>
          </a:scene3d>
          <a:sp3d>
            <a:contourClr>
              <a:schemeClr val="tx1"/>
            </a:contourClr>
          </a:sp3d>
        </p:spPr>
      </p:pic>
      <p:sp>
        <p:nvSpPr>
          <p:cNvPr id="13" name="Rectangle 12"/>
          <p:cNvSpPr/>
          <p:nvPr userDrawn="1"/>
        </p:nvSpPr>
        <p:spPr>
          <a:xfrm>
            <a:off x="0" y="6288088"/>
            <a:ext cx="3048000" cy="569912"/>
          </a:xfrm>
          <a:prstGeom prst="rect">
            <a:avLst/>
          </a:prstGeom>
        </p:spPr>
        <p:txBody>
          <a:bodyPr>
            <a:spAutoFit/>
          </a:bodyPr>
          <a:lstStyle/>
          <a:p>
            <a:pPr algn="ctr" fontAlgn="base">
              <a:spcBef>
                <a:spcPct val="0"/>
              </a:spcBef>
              <a:spcAft>
                <a:spcPct val="0"/>
              </a:spcAft>
              <a:tabLst>
                <a:tab pos="1114425" algn="l"/>
                <a:tab pos="1371600" algn="l"/>
                <a:tab pos="1828800" algn="l"/>
                <a:tab pos="2286000" algn="l"/>
                <a:tab pos="2743200" algn="l"/>
                <a:tab pos="2971800" algn="ctr"/>
                <a:tab pos="3200400" algn="l"/>
                <a:tab pos="3657600" algn="l"/>
                <a:tab pos="4114800" algn="l"/>
                <a:tab pos="4572000" algn="l"/>
                <a:tab pos="5429250" algn="r"/>
              </a:tabLst>
              <a:defRPr/>
            </a:pPr>
            <a:r>
              <a:rPr lang="en-US" sz="1250" b="1" dirty="0">
                <a:solidFill>
                  <a:srgbClr val="003399"/>
                </a:solidFill>
                <a:cs typeface="Times New Roman" pitchFamily="18" charset="0"/>
              </a:rPr>
              <a:t>LAND USE LAW CENTER</a:t>
            </a:r>
            <a:endParaRPr lang="en-US" sz="1250" dirty="0">
              <a:solidFill>
                <a:srgbClr val="003399"/>
              </a:solidFill>
              <a:cs typeface="Times New Roman" pitchFamily="18" charset="0"/>
            </a:endParaRPr>
          </a:p>
          <a:p>
            <a:pPr algn="ctr" fontAlgn="base">
              <a:spcBef>
                <a:spcPct val="0"/>
              </a:spcBef>
              <a:spcAft>
                <a:spcPct val="0"/>
              </a:spcAft>
              <a:tabLst>
                <a:tab pos="1114425" algn="l"/>
                <a:tab pos="1371600" algn="l"/>
                <a:tab pos="1828800" algn="l"/>
                <a:tab pos="2286000" algn="l"/>
                <a:tab pos="2743200" algn="l"/>
                <a:tab pos="2971800" algn="ctr"/>
                <a:tab pos="3200400" algn="l"/>
                <a:tab pos="3657600" algn="l"/>
                <a:tab pos="4114800" algn="l"/>
                <a:tab pos="4572000" algn="l"/>
                <a:tab pos="5429250" algn="r"/>
              </a:tabLst>
              <a:defRPr/>
            </a:pPr>
            <a:r>
              <a:rPr lang="en-US" sz="850" b="1" dirty="0">
                <a:solidFill>
                  <a:srgbClr val="003399"/>
                </a:solidFill>
                <a:cs typeface="Times New Roman" pitchFamily="18" charset="0"/>
              </a:rPr>
              <a:t>PACE UNIVERSITY SCHOOL OF LAW</a:t>
            </a:r>
          </a:p>
          <a:p>
            <a:pPr algn="ctr" fontAlgn="base">
              <a:spcBef>
                <a:spcPct val="0"/>
              </a:spcBef>
              <a:spcAft>
                <a:spcPct val="0"/>
              </a:spcAft>
              <a:tabLst>
                <a:tab pos="1114425" algn="l"/>
                <a:tab pos="1371600" algn="l"/>
                <a:tab pos="1828800" algn="l"/>
                <a:tab pos="2286000" algn="l"/>
                <a:tab pos="2743200" algn="l"/>
                <a:tab pos="2971800" algn="ctr"/>
                <a:tab pos="3200400" algn="l"/>
                <a:tab pos="3657600" algn="l"/>
                <a:tab pos="4114800" algn="l"/>
                <a:tab pos="4572000" algn="l"/>
                <a:tab pos="5429250" algn="r"/>
              </a:tabLst>
              <a:defRPr/>
            </a:pPr>
            <a:r>
              <a:rPr lang="en-US" sz="900" b="1" dirty="0">
                <a:solidFill>
                  <a:srgbClr val="003399"/>
                </a:solidFill>
                <a:cs typeface="Times New Roman" pitchFamily="18" charset="0"/>
              </a:rPr>
              <a:t>WWW.LAW.PACE.EDU/LANDUSE</a:t>
            </a:r>
            <a:endParaRPr lang="en-US" sz="900" dirty="0">
              <a:solidFill>
                <a:srgbClr val="003399"/>
              </a:solidFill>
              <a:cs typeface="Arial" charset="0"/>
            </a:endParaRPr>
          </a:p>
        </p:txBody>
      </p:sp>
    </p:spTree>
    <p:extLst>
      <p:ext uri="{BB962C8B-B14F-4D97-AF65-F5344CB8AC3E}">
        <p14:creationId xmlns:p14="http://schemas.microsoft.com/office/powerpoint/2010/main" xmlns="" val="220408695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mbria" pitchFamily="18" charset="0"/>
        </a:defRPr>
      </a:lvl2pPr>
      <a:lvl3pPr algn="ctr" rtl="0" eaLnBrk="0" fontAlgn="base" hangingPunct="0">
        <a:spcBef>
          <a:spcPct val="0"/>
        </a:spcBef>
        <a:spcAft>
          <a:spcPct val="0"/>
        </a:spcAft>
        <a:defRPr sz="4400">
          <a:solidFill>
            <a:schemeClr val="tx1"/>
          </a:solidFill>
          <a:latin typeface="Cambria" pitchFamily="18" charset="0"/>
        </a:defRPr>
      </a:lvl3pPr>
      <a:lvl4pPr algn="ctr" rtl="0" eaLnBrk="0" fontAlgn="base" hangingPunct="0">
        <a:spcBef>
          <a:spcPct val="0"/>
        </a:spcBef>
        <a:spcAft>
          <a:spcPct val="0"/>
        </a:spcAft>
        <a:defRPr sz="4400">
          <a:solidFill>
            <a:schemeClr val="tx1"/>
          </a:solidFill>
          <a:latin typeface="Cambria" pitchFamily="18" charset="0"/>
        </a:defRPr>
      </a:lvl4pPr>
      <a:lvl5pPr algn="ctr" rtl="0" eaLnBrk="0" fontAlgn="base" hangingPunct="0">
        <a:spcBef>
          <a:spcPct val="0"/>
        </a:spcBef>
        <a:spcAft>
          <a:spcPct val="0"/>
        </a:spcAft>
        <a:defRPr sz="4400">
          <a:solidFill>
            <a:schemeClr val="tx1"/>
          </a:solidFill>
          <a:latin typeface="Cambria" pitchFamily="18" charset="0"/>
        </a:defRPr>
      </a:lvl5pPr>
      <a:lvl6pPr marL="457200" algn="ctr" rtl="0" eaLnBrk="1" fontAlgn="base" hangingPunct="1">
        <a:spcBef>
          <a:spcPct val="0"/>
        </a:spcBef>
        <a:spcAft>
          <a:spcPct val="0"/>
        </a:spcAft>
        <a:defRPr sz="4400">
          <a:solidFill>
            <a:schemeClr val="tx1"/>
          </a:solidFill>
          <a:latin typeface="Cambria" pitchFamily="18" charset="0"/>
        </a:defRPr>
      </a:lvl6pPr>
      <a:lvl7pPr marL="914400" algn="ctr" rtl="0" eaLnBrk="1" fontAlgn="base" hangingPunct="1">
        <a:spcBef>
          <a:spcPct val="0"/>
        </a:spcBef>
        <a:spcAft>
          <a:spcPct val="0"/>
        </a:spcAft>
        <a:defRPr sz="4400">
          <a:solidFill>
            <a:schemeClr val="tx1"/>
          </a:solidFill>
          <a:latin typeface="Cambria" pitchFamily="18" charset="0"/>
        </a:defRPr>
      </a:lvl7pPr>
      <a:lvl8pPr marL="1371600" algn="ctr" rtl="0" eaLnBrk="1" fontAlgn="base" hangingPunct="1">
        <a:spcBef>
          <a:spcPct val="0"/>
        </a:spcBef>
        <a:spcAft>
          <a:spcPct val="0"/>
        </a:spcAft>
        <a:defRPr sz="4400">
          <a:solidFill>
            <a:schemeClr val="tx1"/>
          </a:solidFill>
          <a:latin typeface="Cambria" pitchFamily="18" charset="0"/>
        </a:defRPr>
      </a:lvl8pPr>
      <a:lvl9pPr marL="1828800" algn="ctr" rtl="0" eaLnBrk="1" fontAlgn="base" hangingPunct="1">
        <a:spcBef>
          <a:spcPct val="0"/>
        </a:spcBef>
        <a:spcAft>
          <a:spcPct val="0"/>
        </a:spcAft>
        <a:defRPr sz="4400">
          <a:solidFill>
            <a:schemeClr val="tx1"/>
          </a:solidFill>
          <a:latin typeface="Cambria" pitchFamily="18"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7"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9753600" y="6492876"/>
            <a:ext cx="24384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r>
              <a:rPr lang="en-US">
                <a:solidFill>
                  <a:prstClr val="black">
                    <a:tint val="75000"/>
                  </a:prstClr>
                </a:solidFill>
              </a:rPr>
              <a:t>Date</a:t>
            </a:r>
          </a:p>
        </p:txBody>
      </p:sp>
      <p:sp>
        <p:nvSpPr>
          <p:cNvPr id="6" name="Slide Number Placeholder 5"/>
          <p:cNvSpPr>
            <a:spLocks noGrp="1"/>
          </p:cNvSpPr>
          <p:nvPr>
            <p:ph type="sldNum" sz="quarter" idx="4"/>
          </p:nvPr>
        </p:nvSpPr>
        <p:spPr>
          <a:xfrm>
            <a:off x="6096000" y="6400801"/>
            <a:ext cx="12192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mbria" panose="02040503050406030204" pitchFamily="18" charset="0"/>
              </a:defRPr>
            </a:lvl1pPr>
          </a:lstStyle>
          <a:p>
            <a:pPr fontAlgn="base">
              <a:spcBef>
                <a:spcPct val="0"/>
              </a:spcBef>
              <a:spcAft>
                <a:spcPct val="0"/>
              </a:spcAft>
              <a:defRPr/>
            </a:pPr>
            <a:fld id="{511575D1-83F3-4762-BA4A-08899E3B4565}" type="slidenum">
              <a:rPr lang="en-US" altLang="en-US">
                <a:cs typeface="Arial" panose="020B0604020202020204" pitchFamily="34" charset="0"/>
              </a:rPr>
              <a:pPr fontAlgn="base">
                <a:spcBef>
                  <a:spcPct val="0"/>
                </a:spcBef>
                <a:spcAft>
                  <a:spcPct val="0"/>
                </a:spcAft>
                <a:defRPr/>
              </a:pPr>
              <a:t>‹#›</a:t>
            </a:fld>
            <a:endParaRPr lang="en-US" altLang="en-US" sz="1600">
              <a:solidFill>
                <a:srgbClr val="1F497D"/>
              </a:solidFill>
              <a:cs typeface="Arial" panose="020B0604020202020204" pitchFamily="34" charset="0"/>
            </a:endParaRPr>
          </a:p>
        </p:txBody>
      </p:sp>
      <p:cxnSp>
        <p:nvCxnSpPr>
          <p:cNvPr id="1030" name="Straight Connector 9"/>
          <p:cNvCxnSpPr>
            <a:cxnSpLocks noChangeShapeType="1"/>
          </p:cNvCxnSpPr>
          <p:nvPr/>
        </p:nvCxnSpPr>
        <p:spPr bwMode="auto">
          <a:xfrm>
            <a:off x="1219200" y="1524000"/>
            <a:ext cx="4368800" cy="1588"/>
          </a:xfrm>
          <a:prstGeom prst="line">
            <a:avLst/>
          </a:prstGeom>
          <a:noFill/>
          <a:ln w="12700" algn="ctr">
            <a:solidFill>
              <a:schemeClr val="bg2"/>
            </a:solidFill>
            <a:round/>
            <a:headEnd/>
            <a:tailEnd/>
          </a:ln>
          <a:effectLst>
            <a:outerShdw algn="tl" rotWithShape="0">
              <a:srgbClr val="000000">
                <a:alpha val="54999"/>
              </a:srgbClr>
            </a:outerShdw>
          </a:effectLst>
          <a:extLst>
            <a:ext uri="{909E8E84-426E-40DD-AFC4-6F175D3DCCD1}">
              <a14:hiddenFill xmlns:a14="http://schemas.microsoft.com/office/drawing/2010/main" xmlns="">
                <a:noFill/>
              </a14:hiddenFill>
            </a:ext>
          </a:extLst>
        </p:spPr>
      </p:cxnSp>
      <p:cxnSp>
        <p:nvCxnSpPr>
          <p:cNvPr id="1031" name="Straight Connector 10"/>
          <p:cNvCxnSpPr>
            <a:cxnSpLocks noChangeShapeType="1"/>
          </p:cNvCxnSpPr>
          <p:nvPr/>
        </p:nvCxnSpPr>
        <p:spPr bwMode="auto">
          <a:xfrm>
            <a:off x="6604000" y="1524000"/>
            <a:ext cx="4368800" cy="1588"/>
          </a:xfrm>
          <a:prstGeom prst="line">
            <a:avLst/>
          </a:prstGeom>
          <a:noFill/>
          <a:ln w="12700" algn="ctr">
            <a:solidFill>
              <a:schemeClr val="bg2"/>
            </a:solidFill>
            <a:round/>
            <a:headEnd/>
            <a:tailEnd/>
          </a:ln>
          <a:effectLst>
            <a:outerShdw algn="tl" rotWithShape="0">
              <a:srgbClr val="000000">
                <a:alpha val="54999"/>
              </a:srgbClr>
            </a:outerShdw>
          </a:effectLst>
          <a:extLst>
            <a:ext uri="{909E8E84-426E-40DD-AFC4-6F175D3DCCD1}">
              <a14:hiddenFill xmlns:a14="http://schemas.microsoft.com/office/drawing/2010/main" xmlns="">
                <a:noFill/>
              </a14:hiddenFill>
            </a:ext>
          </a:extLst>
        </p:spPr>
      </p:cxnSp>
      <p:pic>
        <p:nvPicPr>
          <p:cNvPr id="12" name="Picture 2" descr="DoubleLeaf"/>
          <p:cNvPicPr>
            <a:picLocks noChangeAspect="1" noChangeArrowheads="1"/>
          </p:cNvPicPr>
          <p:nvPr/>
        </p:nvPicPr>
        <p:blipFill>
          <a:blip r:embed="rId8" cstate="print">
            <a:lum bright="4000" contrast="40000"/>
          </a:blip>
          <a:srcRect/>
          <a:stretch>
            <a:fillRect/>
          </a:stretch>
        </p:blipFill>
        <p:spPr bwMode="auto">
          <a:xfrm>
            <a:off x="5892800" y="1371600"/>
            <a:ext cx="406400" cy="304800"/>
          </a:xfrm>
          <a:prstGeom prst="rect">
            <a:avLst/>
          </a:prstGeom>
          <a:noFill/>
          <a:ln w="0">
            <a:noFill/>
            <a:miter lim="800000"/>
            <a:headEnd/>
            <a:tailEnd/>
          </a:ln>
          <a:effectLst/>
          <a:scene3d>
            <a:camera prst="orthographicFront"/>
            <a:lightRig rig="threePt" dir="t"/>
          </a:scene3d>
          <a:sp3d>
            <a:contourClr>
              <a:schemeClr val="tx1"/>
            </a:contourClr>
          </a:sp3d>
        </p:spPr>
      </p:pic>
      <p:sp>
        <p:nvSpPr>
          <p:cNvPr id="13" name="Rectangle 12"/>
          <p:cNvSpPr/>
          <p:nvPr userDrawn="1"/>
        </p:nvSpPr>
        <p:spPr>
          <a:xfrm>
            <a:off x="0" y="6288088"/>
            <a:ext cx="3048000" cy="569912"/>
          </a:xfrm>
          <a:prstGeom prst="rect">
            <a:avLst/>
          </a:prstGeom>
        </p:spPr>
        <p:txBody>
          <a:bodyPr>
            <a:spAutoFit/>
          </a:bodyPr>
          <a:lstStyle/>
          <a:p>
            <a:pPr algn="ctr" fontAlgn="base">
              <a:spcBef>
                <a:spcPct val="0"/>
              </a:spcBef>
              <a:spcAft>
                <a:spcPct val="0"/>
              </a:spcAft>
              <a:tabLst>
                <a:tab pos="1114425" algn="l"/>
                <a:tab pos="1371600" algn="l"/>
                <a:tab pos="1828800" algn="l"/>
                <a:tab pos="2286000" algn="l"/>
                <a:tab pos="2743200" algn="l"/>
                <a:tab pos="2971800" algn="ctr"/>
                <a:tab pos="3200400" algn="l"/>
                <a:tab pos="3657600" algn="l"/>
                <a:tab pos="4114800" algn="l"/>
                <a:tab pos="4572000" algn="l"/>
                <a:tab pos="5429250" algn="r"/>
              </a:tabLst>
              <a:defRPr/>
            </a:pPr>
            <a:r>
              <a:rPr lang="en-US" sz="1250" b="1" dirty="0">
                <a:solidFill>
                  <a:srgbClr val="003399"/>
                </a:solidFill>
                <a:cs typeface="Times New Roman" pitchFamily="18" charset="0"/>
              </a:rPr>
              <a:t>LAND USE LAW CENTER</a:t>
            </a:r>
            <a:endParaRPr lang="en-US" sz="1250" dirty="0">
              <a:solidFill>
                <a:srgbClr val="003399"/>
              </a:solidFill>
              <a:cs typeface="Times New Roman" pitchFamily="18" charset="0"/>
            </a:endParaRPr>
          </a:p>
          <a:p>
            <a:pPr algn="ctr" fontAlgn="base">
              <a:spcBef>
                <a:spcPct val="0"/>
              </a:spcBef>
              <a:spcAft>
                <a:spcPct val="0"/>
              </a:spcAft>
              <a:tabLst>
                <a:tab pos="1114425" algn="l"/>
                <a:tab pos="1371600" algn="l"/>
                <a:tab pos="1828800" algn="l"/>
                <a:tab pos="2286000" algn="l"/>
                <a:tab pos="2743200" algn="l"/>
                <a:tab pos="2971800" algn="ctr"/>
                <a:tab pos="3200400" algn="l"/>
                <a:tab pos="3657600" algn="l"/>
                <a:tab pos="4114800" algn="l"/>
                <a:tab pos="4572000" algn="l"/>
                <a:tab pos="5429250" algn="r"/>
              </a:tabLst>
              <a:defRPr/>
            </a:pPr>
            <a:r>
              <a:rPr lang="en-US" sz="850" b="1" dirty="0">
                <a:solidFill>
                  <a:srgbClr val="003399"/>
                </a:solidFill>
                <a:cs typeface="Times New Roman" pitchFamily="18" charset="0"/>
              </a:rPr>
              <a:t>PACE UNIVERSITY SCHOOL OF LAW</a:t>
            </a:r>
          </a:p>
          <a:p>
            <a:pPr algn="ctr" fontAlgn="base">
              <a:spcBef>
                <a:spcPct val="0"/>
              </a:spcBef>
              <a:spcAft>
                <a:spcPct val="0"/>
              </a:spcAft>
              <a:tabLst>
                <a:tab pos="1114425" algn="l"/>
                <a:tab pos="1371600" algn="l"/>
                <a:tab pos="1828800" algn="l"/>
                <a:tab pos="2286000" algn="l"/>
                <a:tab pos="2743200" algn="l"/>
                <a:tab pos="2971800" algn="ctr"/>
                <a:tab pos="3200400" algn="l"/>
                <a:tab pos="3657600" algn="l"/>
                <a:tab pos="4114800" algn="l"/>
                <a:tab pos="4572000" algn="l"/>
                <a:tab pos="5429250" algn="r"/>
              </a:tabLst>
              <a:defRPr/>
            </a:pPr>
            <a:r>
              <a:rPr lang="en-US" sz="900" b="1" dirty="0">
                <a:solidFill>
                  <a:srgbClr val="003399"/>
                </a:solidFill>
                <a:cs typeface="Times New Roman" pitchFamily="18" charset="0"/>
              </a:rPr>
              <a:t>WWW.LAW.PACE.EDU/LANDUSE</a:t>
            </a:r>
            <a:endParaRPr lang="en-US" sz="900" dirty="0">
              <a:solidFill>
                <a:srgbClr val="003399"/>
              </a:solidFill>
              <a:cs typeface="Arial" charset="0"/>
            </a:endParaRPr>
          </a:p>
        </p:txBody>
      </p:sp>
    </p:spTree>
    <p:extLst>
      <p:ext uri="{BB962C8B-B14F-4D97-AF65-F5344CB8AC3E}">
        <p14:creationId xmlns:p14="http://schemas.microsoft.com/office/powerpoint/2010/main" xmlns="" val="1658551896"/>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mbria" pitchFamily="18" charset="0"/>
        </a:defRPr>
      </a:lvl2pPr>
      <a:lvl3pPr algn="ctr" rtl="0" eaLnBrk="0" fontAlgn="base" hangingPunct="0">
        <a:spcBef>
          <a:spcPct val="0"/>
        </a:spcBef>
        <a:spcAft>
          <a:spcPct val="0"/>
        </a:spcAft>
        <a:defRPr sz="4400">
          <a:solidFill>
            <a:schemeClr val="tx1"/>
          </a:solidFill>
          <a:latin typeface="Cambria" pitchFamily="18" charset="0"/>
        </a:defRPr>
      </a:lvl3pPr>
      <a:lvl4pPr algn="ctr" rtl="0" eaLnBrk="0" fontAlgn="base" hangingPunct="0">
        <a:spcBef>
          <a:spcPct val="0"/>
        </a:spcBef>
        <a:spcAft>
          <a:spcPct val="0"/>
        </a:spcAft>
        <a:defRPr sz="4400">
          <a:solidFill>
            <a:schemeClr val="tx1"/>
          </a:solidFill>
          <a:latin typeface="Cambria" pitchFamily="18" charset="0"/>
        </a:defRPr>
      </a:lvl4pPr>
      <a:lvl5pPr algn="ctr" rtl="0" eaLnBrk="0" fontAlgn="base" hangingPunct="0">
        <a:spcBef>
          <a:spcPct val="0"/>
        </a:spcBef>
        <a:spcAft>
          <a:spcPct val="0"/>
        </a:spcAft>
        <a:defRPr sz="4400">
          <a:solidFill>
            <a:schemeClr val="tx1"/>
          </a:solidFill>
          <a:latin typeface="Cambria" pitchFamily="18" charset="0"/>
        </a:defRPr>
      </a:lvl5pPr>
      <a:lvl6pPr marL="457200" algn="ctr" rtl="0" eaLnBrk="1" fontAlgn="base" hangingPunct="1">
        <a:spcBef>
          <a:spcPct val="0"/>
        </a:spcBef>
        <a:spcAft>
          <a:spcPct val="0"/>
        </a:spcAft>
        <a:defRPr sz="4400">
          <a:solidFill>
            <a:schemeClr val="tx1"/>
          </a:solidFill>
          <a:latin typeface="Cambria" pitchFamily="18" charset="0"/>
        </a:defRPr>
      </a:lvl6pPr>
      <a:lvl7pPr marL="914400" algn="ctr" rtl="0" eaLnBrk="1" fontAlgn="base" hangingPunct="1">
        <a:spcBef>
          <a:spcPct val="0"/>
        </a:spcBef>
        <a:spcAft>
          <a:spcPct val="0"/>
        </a:spcAft>
        <a:defRPr sz="4400">
          <a:solidFill>
            <a:schemeClr val="tx1"/>
          </a:solidFill>
          <a:latin typeface="Cambria" pitchFamily="18" charset="0"/>
        </a:defRPr>
      </a:lvl7pPr>
      <a:lvl8pPr marL="1371600" algn="ctr" rtl="0" eaLnBrk="1" fontAlgn="base" hangingPunct="1">
        <a:spcBef>
          <a:spcPct val="0"/>
        </a:spcBef>
        <a:spcAft>
          <a:spcPct val="0"/>
        </a:spcAft>
        <a:defRPr sz="4400">
          <a:solidFill>
            <a:schemeClr val="tx1"/>
          </a:solidFill>
          <a:latin typeface="Cambria" pitchFamily="18" charset="0"/>
        </a:defRPr>
      </a:lvl8pPr>
      <a:lvl9pPr marL="1828800" algn="ctr" rtl="0" eaLnBrk="1" fontAlgn="base" hangingPunct="1">
        <a:spcBef>
          <a:spcPct val="0"/>
        </a:spcBef>
        <a:spcAft>
          <a:spcPct val="0"/>
        </a:spcAft>
        <a:defRPr sz="4400">
          <a:solidFill>
            <a:schemeClr val="tx1"/>
          </a:solidFill>
          <a:latin typeface="Cambria" pitchFamily="18"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5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jpeg"/><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9.xml"/><Relationship Id="rId5" Type="http://schemas.openxmlformats.org/officeDocument/2006/relationships/image" Target="../media/image20.jpeg"/><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0.xml"/><Relationship Id="rId1" Type="http://schemas.openxmlformats.org/officeDocument/2006/relationships/slideLayout" Target="../slideLayouts/slideLayout3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2.xml"/></Relationships>
</file>

<file path=ppt/slides/_rels/slide39.xml.rels><?xml version="1.0" encoding="UTF-8" standalone="yes"?>
<Relationships xmlns="http://schemas.openxmlformats.org/package/2006/relationships"><Relationship Id="rId3" Type="http://schemas.openxmlformats.org/officeDocument/2006/relationships/hyperlink" Target="http://cwcb.state.co.us/WATER-MANAGEMENT" TargetMode="External"/><Relationship Id="rId2" Type="http://schemas.openxmlformats.org/officeDocument/2006/relationships/notesSlide" Target="../notesSlides/notesSlide32.xml"/><Relationship Id="rId1" Type="http://schemas.openxmlformats.org/officeDocument/2006/relationships/slideLayout" Target="../slideLayouts/slideLayout63.xml"/><Relationship Id="rId4" Type="http://schemas.openxmlformats.org/officeDocument/2006/relationships/hyperlink" Target="mailto:kevin.reidy@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1828800" y="2130426"/>
            <a:ext cx="8458200" cy="1470025"/>
          </a:xfrm>
        </p:spPr>
        <p:txBody>
          <a:bodyPr/>
          <a:lstStyle/>
          <a:p>
            <a:pPr eaLnBrk="1" hangingPunct="1"/>
            <a:r>
              <a:rPr lang="en-US" altLang="en-US" sz="4000" b="1" u="sng">
                <a:solidFill>
                  <a:schemeClr val="accent1"/>
                </a:solidFill>
              </a:rPr>
              <a:t>INTEGRATING WATER INTO THE COMPREHENSIVE PLAN </a:t>
            </a:r>
            <a:endParaRPr lang="en-US" altLang="en-US" sz="4000">
              <a:solidFill>
                <a:schemeClr val="accent1"/>
              </a:solidFill>
            </a:endParaRPr>
          </a:p>
        </p:txBody>
      </p:sp>
      <p:sp>
        <p:nvSpPr>
          <p:cNvPr id="3" name="Subtitle 2"/>
          <p:cNvSpPr>
            <a:spLocks noGrp="1"/>
          </p:cNvSpPr>
          <p:nvPr>
            <p:ph type="subTitle" idx="1"/>
          </p:nvPr>
        </p:nvSpPr>
        <p:spPr>
          <a:xfrm>
            <a:off x="2895600" y="3886200"/>
            <a:ext cx="6629400" cy="1905000"/>
          </a:xfrm>
        </p:spPr>
        <p:txBody>
          <a:bodyPr rtlCol="0">
            <a:normAutofit fontScale="85000" lnSpcReduction="20000"/>
          </a:bodyPr>
          <a:lstStyle/>
          <a:p>
            <a:pPr eaLnBrk="1" fontAlgn="auto" hangingPunct="1">
              <a:spcAft>
                <a:spcPts val="0"/>
              </a:spcAft>
              <a:defRPr/>
            </a:pPr>
            <a:r>
              <a:rPr lang="en-US" dirty="0" smtClean="0"/>
              <a:t>Presented by:</a:t>
            </a:r>
          </a:p>
          <a:p>
            <a:pPr eaLnBrk="1" fontAlgn="auto" hangingPunct="1">
              <a:spcAft>
                <a:spcPts val="0"/>
              </a:spcAft>
              <a:defRPr/>
            </a:pPr>
            <a:r>
              <a:rPr lang="en-US" b="1" dirty="0" smtClean="0"/>
              <a:t>John </a:t>
            </a:r>
            <a:r>
              <a:rPr lang="en-US" b="1" dirty="0"/>
              <a:t>Nolon, </a:t>
            </a:r>
            <a:r>
              <a:rPr lang="en-US" b="1" i="1" dirty="0"/>
              <a:t>Land Use Law </a:t>
            </a:r>
            <a:r>
              <a:rPr lang="en-US" b="1" i="1" dirty="0" smtClean="0"/>
              <a:t>Center</a:t>
            </a:r>
            <a:endParaRPr lang="en-US" b="1" dirty="0"/>
          </a:p>
          <a:p>
            <a:pPr eaLnBrk="1" fontAlgn="auto" hangingPunct="1">
              <a:spcAft>
                <a:spcPts val="0"/>
              </a:spcAft>
              <a:defRPr/>
            </a:pPr>
            <a:r>
              <a:rPr lang="en-US" b="1" dirty="0" smtClean="0"/>
              <a:t>Mac </a:t>
            </a:r>
            <a:r>
              <a:rPr lang="en-US" b="1" dirty="0"/>
              <a:t>Cummins, </a:t>
            </a:r>
            <a:r>
              <a:rPr lang="en-US" b="1" i="1" dirty="0"/>
              <a:t>Planning Manager, City of Westminster</a:t>
            </a:r>
            <a:r>
              <a:rPr lang="en-US" b="1" dirty="0"/>
              <a:t/>
            </a:r>
            <a:br>
              <a:rPr lang="en-US" b="1" dirty="0"/>
            </a:br>
            <a:endParaRPr lang="en-US" dirty="0" smtClean="0"/>
          </a:p>
        </p:txBody>
      </p:sp>
      <p:pic>
        <p:nvPicPr>
          <p:cNvPr id="6148"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47875" y="5791200"/>
            <a:ext cx="1176338"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29001" y="5826126"/>
            <a:ext cx="409575"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0"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11625" y="5865813"/>
            <a:ext cx="1797050"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1"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042025" y="5846764"/>
            <a:ext cx="800100" cy="42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2" name="Picture 8"/>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032626" y="5791200"/>
            <a:ext cx="663575" cy="46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3" name="Picture 9"/>
          <p:cNvPicPr>
            <a:picLocks noChangeAspect="1" noChangeArrowheads="1"/>
          </p:cNvPicPr>
          <p:nvPr/>
        </p:nvPicPr>
        <p:blipFill>
          <a:blip r:embed="rId8" cstate="print">
            <a:extLst>
              <a:ext uri="{28A0092B-C50C-407E-A947-70E740481C1C}">
                <a14:useLocalDpi xmlns:a14="http://schemas.microsoft.com/office/drawing/2010/main" xmlns="" val="0"/>
              </a:ext>
            </a:extLst>
          </a:blip>
          <a:srcRect r="31099" b="23405"/>
          <a:stretch>
            <a:fillRect/>
          </a:stretch>
        </p:blipFill>
        <p:spPr bwMode="auto">
          <a:xfrm>
            <a:off x="7967663" y="5791200"/>
            <a:ext cx="14097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4111626" y="762001"/>
            <a:ext cx="4041775" cy="923925"/>
          </a:xfrm>
          <a:prstGeom prst="rect">
            <a:avLst/>
          </a:prstGeom>
          <a:noFill/>
        </p:spPr>
        <p:txBody>
          <a:bodyPr>
            <a:spAutoFit/>
          </a:bodyPr>
          <a:lstStyle/>
          <a:p>
            <a:pPr algn="ctr" eaLnBrk="0" fontAlgn="base" hangingPunct="0">
              <a:spcBef>
                <a:spcPct val="0"/>
              </a:spcBef>
              <a:spcAft>
                <a:spcPct val="0"/>
              </a:spcAft>
              <a:defRPr/>
            </a:pPr>
            <a:r>
              <a:rPr lang="en-US" altLang="en-US" u="sng" dirty="0">
                <a:solidFill>
                  <a:srgbClr val="1F497D"/>
                </a:solidFill>
                <a:cs typeface="Arial" panose="020B0604020202020204" pitchFamily="34" charset="0"/>
              </a:rPr>
              <a:t>Breaking Down Silos</a:t>
            </a:r>
            <a:r>
              <a:rPr lang="en-US" altLang="en-US" dirty="0">
                <a:solidFill>
                  <a:srgbClr val="1F497D"/>
                </a:solidFill>
                <a:cs typeface="Arial" panose="020B0604020202020204" pitchFamily="34" charset="0"/>
              </a:rPr>
              <a:t>: </a:t>
            </a:r>
          </a:p>
          <a:p>
            <a:pPr algn="ctr" eaLnBrk="0" fontAlgn="base" hangingPunct="0">
              <a:spcBef>
                <a:spcPct val="0"/>
              </a:spcBef>
              <a:spcAft>
                <a:spcPct val="0"/>
              </a:spcAft>
              <a:defRPr/>
            </a:pPr>
            <a:r>
              <a:rPr lang="en-US" altLang="en-US" dirty="0">
                <a:solidFill>
                  <a:srgbClr val="1F497D"/>
                </a:solidFill>
                <a:cs typeface="Arial" panose="020B0604020202020204" pitchFamily="34" charset="0"/>
              </a:rPr>
              <a:t>Integrating Water into Land Use Planning</a:t>
            </a:r>
            <a:endParaRPr lang="en-US" altLang="en-US" dirty="0">
              <a:solidFill>
                <a:prstClr val="black"/>
              </a:solidFill>
              <a:cs typeface="Arial" panose="020B0604020202020204" pitchFamily="34" charset="0"/>
            </a:endParaRPr>
          </a:p>
        </p:txBody>
      </p:sp>
    </p:spTree>
    <p:extLst>
      <p:ext uri="{BB962C8B-B14F-4D97-AF65-F5344CB8AC3E}">
        <p14:creationId xmlns:p14="http://schemas.microsoft.com/office/powerpoint/2010/main" xmlns="" val="41635924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idx="4294967295"/>
          </p:nvPr>
        </p:nvSpPr>
        <p:spPr/>
        <p:txBody>
          <a:bodyPr/>
          <a:lstStyle/>
          <a:p>
            <a:pPr eaLnBrk="1" hangingPunct="1">
              <a:defRPr/>
            </a:pPr>
            <a:r>
              <a:rPr lang="en-US" altLang="en-US" cap="small" dirty="0" smtClean="0">
                <a:solidFill>
                  <a:srgbClr val="0070C0"/>
                </a:solidFill>
              </a:rPr>
              <a:t>Why We Are Here</a:t>
            </a:r>
          </a:p>
        </p:txBody>
      </p:sp>
      <p:sp>
        <p:nvSpPr>
          <p:cNvPr id="4099" name="Content Placeholder 2"/>
          <p:cNvSpPr>
            <a:spLocks noGrp="1"/>
          </p:cNvSpPr>
          <p:nvPr>
            <p:ph idx="4294967295"/>
          </p:nvPr>
        </p:nvSpPr>
        <p:spPr/>
        <p:txBody>
          <a:bodyPr/>
          <a:lstStyle/>
          <a:p>
            <a:pPr marL="0" indent="0" eaLnBrk="1" hangingPunct="1">
              <a:lnSpc>
                <a:spcPct val="150000"/>
              </a:lnSpc>
              <a:buNone/>
              <a:defRPr/>
            </a:pPr>
            <a:r>
              <a:rPr lang="en-US" altLang="en-US" sz="2800" u="sng" dirty="0"/>
              <a:t>Takeaways</a:t>
            </a:r>
            <a:r>
              <a:rPr lang="en-US" altLang="en-US" sz="2800" dirty="0"/>
              <a:t>: Leave here knowing…</a:t>
            </a:r>
          </a:p>
          <a:p>
            <a:pPr marL="457200" indent="-457200">
              <a:buFont typeface="+mj-lt"/>
              <a:buAutoNum type="arabicPeriod"/>
              <a:defRPr/>
            </a:pPr>
            <a:r>
              <a:rPr lang="en-US" sz="2400" dirty="0"/>
              <a:t>The importance of the comprehensive plan.</a:t>
            </a:r>
          </a:p>
          <a:p>
            <a:pPr marL="457200" indent="-457200">
              <a:buFont typeface="+mj-lt"/>
              <a:buAutoNum type="arabicPeriod"/>
              <a:defRPr/>
            </a:pPr>
            <a:r>
              <a:rPr lang="en-US" sz="2400" dirty="0"/>
              <a:t>The relationship between water conservation and the comprehensive plan. </a:t>
            </a:r>
          </a:p>
          <a:p>
            <a:pPr marL="457200" indent="-457200">
              <a:buFont typeface="+mj-lt"/>
              <a:buAutoNum type="arabicPeriod"/>
              <a:defRPr/>
            </a:pPr>
            <a:r>
              <a:rPr lang="en-US" sz="2400" dirty="0"/>
              <a:t>The process of changing the plan and the boards responsible: how water planners can be involved.</a:t>
            </a:r>
          </a:p>
          <a:p>
            <a:pPr marL="457200" indent="-457200">
              <a:buFont typeface="+mj-lt"/>
              <a:buAutoNum type="arabicPeriod"/>
              <a:defRPr/>
            </a:pPr>
            <a:r>
              <a:rPr lang="en-US" sz="2400" dirty="0"/>
              <a:t>Options for amending the plan to include water conservation.</a:t>
            </a:r>
          </a:p>
          <a:p>
            <a:pPr marL="457200" indent="-457200">
              <a:buFont typeface="+mj-lt"/>
              <a:buAutoNum type="arabicPeriod"/>
              <a:defRPr/>
            </a:pPr>
            <a:r>
              <a:rPr lang="en-US" sz="2400" dirty="0"/>
              <a:t>Many of the best practices for water conservation that can go in the comprehensive plan.</a:t>
            </a:r>
          </a:p>
          <a:p>
            <a:pPr marL="0" indent="0" eaLnBrk="1" hangingPunct="1">
              <a:buNone/>
              <a:defRPr/>
            </a:pPr>
            <a:endParaRPr lang="en-US" altLang="en-US" dirty="0" smtClean="0"/>
          </a:p>
        </p:txBody>
      </p:sp>
    </p:spTree>
    <p:extLst>
      <p:ext uri="{BB962C8B-B14F-4D97-AF65-F5344CB8AC3E}">
        <p14:creationId xmlns:p14="http://schemas.microsoft.com/office/powerpoint/2010/main" xmlns="" val="26313084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Agenda</a:t>
            </a:r>
            <a:endParaRPr lang="en-US" cap="small" dirty="0">
              <a:solidFill>
                <a:srgbClr val="0070C0"/>
              </a:solidFill>
            </a:endParaRPr>
          </a:p>
        </p:txBody>
      </p:sp>
      <p:sp>
        <p:nvSpPr>
          <p:cNvPr id="10243" name="Rectangle 5"/>
          <p:cNvSpPr>
            <a:spLocks noGrp="1" noChangeArrowheads="1"/>
          </p:cNvSpPr>
          <p:nvPr>
            <p:ph idx="4294967295"/>
          </p:nvPr>
        </p:nvSpPr>
        <p:spPr/>
        <p:txBody>
          <a:bodyPr/>
          <a:lstStyle/>
          <a:p>
            <a:pPr marL="0" indent="0">
              <a:buNone/>
            </a:pPr>
            <a:r>
              <a:rPr lang="en-US" altLang="en-US" sz="2400" dirty="0"/>
              <a:t>12:00 – 12:05		Welcome </a:t>
            </a:r>
          </a:p>
          <a:p>
            <a:pPr marL="0" indent="0">
              <a:buNone/>
            </a:pPr>
            <a:endParaRPr lang="en-US" altLang="en-US" sz="2400" dirty="0"/>
          </a:p>
          <a:p>
            <a:pPr marL="0" indent="0">
              <a:buNone/>
            </a:pPr>
            <a:r>
              <a:rPr lang="en-US" altLang="en-US" sz="2400" dirty="0"/>
              <a:t>12:05 -12:25		Introduction to Comprehensive Planning </a:t>
            </a:r>
            <a:r>
              <a:rPr lang="en-US" altLang="en-US" sz="2400" dirty="0" smtClean="0"/>
              <a:t>and </a:t>
            </a:r>
            <a:r>
              <a:rPr lang="en-US" altLang="en-US" sz="2400" dirty="0"/>
              <a:t>Water </a:t>
            </a:r>
            <a:r>
              <a:rPr lang="en-US" altLang="en-US" sz="2400" dirty="0" smtClean="0"/>
              <a:t>				Conservation </a:t>
            </a:r>
            <a:endParaRPr lang="en-US" altLang="en-US" sz="2400" dirty="0"/>
          </a:p>
          <a:p>
            <a:pPr marL="0" indent="0">
              <a:buNone/>
            </a:pPr>
            <a:endParaRPr lang="en-US" altLang="en-US" sz="2400" dirty="0"/>
          </a:p>
          <a:p>
            <a:pPr marL="0" indent="0">
              <a:buNone/>
            </a:pPr>
            <a:r>
              <a:rPr lang="en-US" altLang="en-US" sz="2400" dirty="0"/>
              <a:t>12:25 – 12:45		Best Practices for Water Conservation </a:t>
            </a:r>
            <a:r>
              <a:rPr lang="en-US" altLang="en-US" sz="2400" dirty="0" smtClean="0"/>
              <a:t>Planning</a:t>
            </a:r>
            <a:endParaRPr lang="en-US" altLang="en-US" sz="2400" dirty="0"/>
          </a:p>
          <a:p>
            <a:pPr marL="0" indent="0">
              <a:buNone/>
            </a:pPr>
            <a:endParaRPr lang="en-US" altLang="en-US" sz="2400" dirty="0"/>
          </a:p>
          <a:p>
            <a:pPr marL="0" indent="0">
              <a:buNone/>
            </a:pPr>
            <a:r>
              <a:rPr lang="en-US" altLang="en-US" sz="2400" dirty="0"/>
              <a:t>12:45 – 1:00		Question &amp; Answers</a:t>
            </a:r>
          </a:p>
          <a:p>
            <a:pPr marL="0" indent="0">
              <a:lnSpc>
                <a:spcPct val="90000"/>
              </a:lnSpc>
              <a:buNone/>
            </a:pPr>
            <a:endParaRPr lang="en-US" altLang="en-US" dirty="0" smtClean="0"/>
          </a:p>
        </p:txBody>
      </p:sp>
    </p:spTree>
    <p:extLst>
      <p:ext uri="{BB962C8B-B14F-4D97-AF65-F5344CB8AC3E}">
        <p14:creationId xmlns:p14="http://schemas.microsoft.com/office/powerpoint/2010/main" xmlns="" val="2100903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81200" y="381000"/>
            <a:ext cx="8229600" cy="1016000"/>
          </a:xfrm>
          <a:prstGeom prst="rect">
            <a:avLst/>
          </a:prstGeom>
        </p:spPr>
        <p:txBody>
          <a:bodyPr>
            <a:spAutoFit/>
          </a:bodyPr>
          <a:lstStyle/>
          <a:p>
            <a:pPr algn="ctr" fontAlgn="base">
              <a:spcBef>
                <a:spcPct val="0"/>
              </a:spcBef>
              <a:spcAft>
                <a:spcPct val="0"/>
              </a:spcAft>
              <a:defRPr/>
            </a:pPr>
            <a:r>
              <a:rPr lang="en-US" sz="6000" cap="small" dirty="0">
                <a:solidFill>
                  <a:srgbClr val="0070C0"/>
                </a:solidFill>
                <a:cs typeface="Arial" panose="020B0604020202020204" pitchFamily="34" charset="0"/>
              </a:rPr>
              <a:t>The Land Use System</a:t>
            </a:r>
            <a:endParaRPr lang="en-US" sz="6000" cap="small" dirty="0">
              <a:solidFill>
                <a:srgbClr val="0070C0"/>
              </a:solidFill>
              <a:latin typeface="Arial" charset="0"/>
              <a:cs typeface="Arial" charset="0"/>
            </a:endParaRPr>
          </a:p>
        </p:txBody>
      </p:sp>
      <p:pic>
        <p:nvPicPr>
          <p:cNvPr id="12291" name="Picture 4" descr="C:\Users\mc32819w\AppData\Local\Microsoft\Windows\Temporary Internet Files\Content.IE5\N26O8WOO\WM zoning map 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68775" y="1752600"/>
            <a:ext cx="385445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754134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The Land Use System</a:t>
            </a:r>
            <a:endParaRPr lang="en-US" cap="small" dirty="0">
              <a:solidFill>
                <a:srgbClr val="0070C0"/>
              </a:solidFill>
            </a:endParaRPr>
          </a:p>
        </p:txBody>
      </p:sp>
      <p:sp>
        <p:nvSpPr>
          <p:cNvPr id="14339" name="Rectangle 5"/>
          <p:cNvSpPr>
            <a:spLocks noGrp="1" noChangeArrowheads="1"/>
          </p:cNvSpPr>
          <p:nvPr>
            <p:ph idx="4294967295"/>
          </p:nvPr>
        </p:nvSpPr>
        <p:spPr>
          <a:xfrm>
            <a:off x="180304" y="1600201"/>
            <a:ext cx="11402096" cy="4525963"/>
          </a:xfrm>
        </p:spPr>
        <p:txBody>
          <a:bodyPr/>
          <a:lstStyle/>
          <a:p>
            <a:pPr>
              <a:lnSpc>
                <a:spcPct val="150000"/>
              </a:lnSpc>
              <a:buFont typeface="Arial" charset="0"/>
              <a:buChar char="•"/>
              <a:defRPr/>
            </a:pPr>
            <a:r>
              <a:rPr lang="en-US" altLang="en-US" sz="2400" dirty="0"/>
              <a:t>State Delegation of Powers</a:t>
            </a:r>
          </a:p>
          <a:p>
            <a:pPr>
              <a:lnSpc>
                <a:spcPct val="150000"/>
              </a:lnSpc>
              <a:buFont typeface="Arial" charset="0"/>
              <a:buChar char="•"/>
              <a:defRPr/>
            </a:pPr>
            <a:r>
              <a:rPr lang="en-US" altLang="en-US" sz="2400" dirty="0"/>
              <a:t>Comprehensive Plan establishes community’s vision</a:t>
            </a:r>
          </a:p>
          <a:p>
            <a:pPr>
              <a:lnSpc>
                <a:spcPct val="150000"/>
              </a:lnSpc>
              <a:buFont typeface="Arial" charset="0"/>
              <a:buChar char="•"/>
              <a:defRPr/>
            </a:pPr>
            <a:r>
              <a:rPr lang="en-US" altLang="en-US" sz="2400" dirty="0"/>
              <a:t>Zoning must conform to comprehensive plan</a:t>
            </a:r>
          </a:p>
          <a:p>
            <a:pPr>
              <a:lnSpc>
                <a:spcPct val="150000"/>
              </a:lnSpc>
              <a:buFont typeface="Arial" charset="0"/>
              <a:buChar char="•"/>
              <a:defRPr/>
            </a:pPr>
            <a:r>
              <a:rPr lang="en-US" altLang="en-US" sz="2400" dirty="0"/>
              <a:t>Comprehensive </a:t>
            </a:r>
            <a:r>
              <a:rPr lang="en-US" altLang="en-US" sz="2400" dirty="0" smtClean="0"/>
              <a:t>plan can </a:t>
            </a:r>
            <a:r>
              <a:rPr lang="en-US" altLang="en-US" sz="2400" dirty="0"/>
              <a:t>focus on water </a:t>
            </a:r>
            <a:r>
              <a:rPr lang="en-US" altLang="en-US" sz="2400" dirty="0" smtClean="0"/>
              <a:t>conservation</a:t>
            </a:r>
            <a:endParaRPr lang="en-US" altLang="en-US" sz="2400" dirty="0"/>
          </a:p>
        </p:txBody>
      </p:sp>
      <p:pic>
        <p:nvPicPr>
          <p:cNvPr id="14340" name="Picture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6440" y="3287153"/>
            <a:ext cx="3865563" cy="273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517789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1981200" y="152400"/>
            <a:ext cx="8229600" cy="1143000"/>
          </a:xfrm>
        </p:spPr>
        <p:txBody>
          <a:bodyPr/>
          <a:lstStyle/>
          <a:p>
            <a:pPr>
              <a:defRPr/>
            </a:pPr>
            <a:r>
              <a:rPr lang="en-US" cap="small" dirty="0" smtClean="0">
                <a:solidFill>
                  <a:srgbClr val="0070C0"/>
                </a:solidFill>
              </a:rPr>
              <a:t>Overview of Comprehensive Planning</a:t>
            </a:r>
            <a:endParaRPr lang="en-US" cap="small" dirty="0">
              <a:solidFill>
                <a:srgbClr val="0070C0"/>
              </a:solidFill>
            </a:endParaRPr>
          </a:p>
        </p:txBody>
      </p:sp>
      <p:sp>
        <p:nvSpPr>
          <p:cNvPr id="16387" name="Rectangle 5"/>
          <p:cNvSpPr>
            <a:spLocks noGrp="1" noChangeArrowheads="1"/>
          </p:cNvSpPr>
          <p:nvPr>
            <p:ph idx="4294967295"/>
          </p:nvPr>
        </p:nvSpPr>
        <p:spPr>
          <a:xfrm>
            <a:off x="347730" y="1712913"/>
            <a:ext cx="7577070" cy="4525962"/>
          </a:xfrm>
        </p:spPr>
        <p:txBody>
          <a:bodyPr/>
          <a:lstStyle/>
          <a:p>
            <a:pPr>
              <a:lnSpc>
                <a:spcPct val="90000"/>
              </a:lnSpc>
            </a:pPr>
            <a:r>
              <a:rPr lang="en-US" altLang="en-US" sz="2400" dirty="0"/>
              <a:t>Plans contain long term goals, short term objectives, strategies, implementation techniques (or best practices)</a:t>
            </a:r>
          </a:p>
          <a:p>
            <a:pPr>
              <a:lnSpc>
                <a:spcPct val="90000"/>
              </a:lnSpc>
            </a:pPr>
            <a:r>
              <a:rPr lang="en-US" altLang="en-US" sz="2400" dirty="0"/>
              <a:t>They are adopted by local planning commissions; most Colorado communities are required to adopt a </a:t>
            </a:r>
            <a:r>
              <a:rPr lang="en-US" altLang="en-US" sz="2400" dirty="0" smtClean="0"/>
              <a:t>plan  </a:t>
            </a:r>
            <a:endParaRPr lang="en-US" altLang="en-US" sz="2400" dirty="0"/>
          </a:p>
          <a:p>
            <a:pPr>
              <a:lnSpc>
                <a:spcPct val="90000"/>
              </a:lnSpc>
            </a:pPr>
            <a:r>
              <a:rPr lang="en-US" altLang="en-US" sz="2400" dirty="0"/>
              <a:t>Plans are visionary and advisory. In most cases they do not regulate </a:t>
            </a:r>
            <a:r>
              <a:rPr lang="en-US" altLang="en-US" sz="2400" dirty="0" smtClean="0"/>
              <a:t>directly</a:t>
            </a:r>
            <a:endParaRPr lang="en-US" altLang="en-US" sz="2400" dirty="0"/>
          </a:p>
          <a:p>
            <a:pPr>
              <a:lnSpc>
                <a:spcPct val="90000"/>
              </a:lnSpc>
            </a:pPr>
            <a:r>
              <a:rPr lang="en-US" altLang="en-US" sz="2400" dirty="0"/>
              <a:t>Since zoning, which determines land use types and densities, has to conform to the plan, the plan will have a critical effect on future water </a:t>
            </a:r>
            <a:r>
              <a:rPr lang="en-US" altLang="en-US" sz="2400" dirty="0" smtClean="0"/>
              <a:t>use</a:t>
            </a:r>
            <a:endParaRPr lang="en-US" altLang="en-US" sz="2400" dirty="0"/>
          </a:p>
        </p:txBody>
      </p:sp>
      <p:pic>
        <p:nvPicPr>
          <p:cNvPr id="16388" name="Picture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153401" y="2009104"/>
            <a:ext cx="3715327" cy="4247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984767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defRPr/>
            </a:pPr>
            <a:r>
              <a:rPr lang="en-US" cap="small" dirty="0" smtClean="0">
                <a:solidFill>
                  <a:srgbClr val="0070C0"/>
                </a:solidFill>
              </a:rPr>
              <a:t>Central Point</a:t>
            </a:r>
            <a:endParaRPr lang="en-US" altLang="en-US" dirty="0" smtClean="0"/>
          </a:p>
        </p:txBody>
      </p:sp>
      <p:sp>
        <p:nvSpPr>
          <p:cNvPr id="18435" name="Content Placeholder 2"/>
          <p:cNvSpPr>
            <a:spLocks noGrp="1"/>
          </p:cNvSpPr>
          <p:nvPr>
            <p:ph idx="1"/>
          </p:nvPr>
        </p:nvSpPr>
        <p:spPr>
          <a:xfrm>
            <a:off x="475488" y="1807465"/>
            <a:ext cx="10765536" cy="3471671"/>
          </a:xfrm>
        </p:spPr>
        <p:txBody>
          <a:bodyPr/>
          <a:lstStyle/>
          <a:p>
            <a:r>
              <a:rPr lang="en-US" altLang="en-US" sz="2400" dirty="0" smtClean="0"/>
              <a:t>For the Comp Plan to support water conservation, it must contain water conserving objectives</a:t>
            </a:r>
          </a:p>
          <a:p>
            <a:pPr marL="0" indent="0">
              <a:buNone/>
            </a:pPr>
            <a:endParaRPr lang="en-US" altLang="en-US" sz="2400" dirty="0" smtClean="0"/>
          </a:p>
          <a:p>
            <a:r>
              <a:rPr lang="en-US" altLang="en-US" sz="2400" dirty="0" smtClean="0"/>
              <a:t>The Comp Plan should contain zoning and land use strategies to achieve those objectives </a:t>
            </a:r>
          </a:p>
          <a:p>
            <a:pPr marL="0" indent="0">
              <a:buNone/>
            </a:pPr>
            <a:endParaRPr lang="en-US" altLang="en-US" sz="2400" dirty="0" smtClean="0"/>
          </a:p>
          <a:p>
            <a:r>
              <a:rPr lang="en-US" altLang="en-US" sz="2400" dirty="0" smtClean="0"/>
              <a:t>Water providers and experts are a necessary component of comprehensive planning</a:t>
            </a:r>
          </a:p>
        </p:txBody>
      </p:sp>
      <p:sp>
        <p:nvSpPr>
          <p:cNvPr id="18436" name="Footer Placeholder 3"/>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Font typeface="Arial" panose="020B0604020202020204" pitchFamily="34" charset="0"/>
              <a:buChar char="•"/>
              <a:defRPr sz="3200">
                <a:solidFill>
                  <a:schemeClr val="tx1"/>
                </a:solidFill>
                <a:latin typeface="Cambria" panose="02040503050406030204" pitchFamily="18" charset="0"/>
              </a:defRPr>
            </a:lvl1pPr>
            <a:lvl2pPr marL="742950" indent="-285750">
              <a:spcBef>
                <a:spcPct val="20000"/>
              </a:spcBef>
              <a:buFont typeface="Arial" panose="020B0604020202020204" pitchFamily="34" charset="0"/>
              <a:buChar char="–"/>
              <a:defRPr sz="2800">
                <a:solidFill>
                  <a:schemeClr val="tx1"/>
                </a:solidFill>
                <a:latin typeface="Cambria" panose="02040503050406030204" pitchFamily="18" charset="0"/>
              </a:defRPr>
            </a:lvl2pPr>
            <a:lvl3pPr marL="1143000" indent="-228600">
              <a:spcBef>
                <a:spcPct val="20000"/>
              </a:spcBef>
              <a:buFont typeface="Arial" panose="020B0604020202020204" pitchFamily="34" charset="0"/>
              <a:buChar char="•"/>
              <a:defRPr sz="2400">
                <a:solidFill>
                  <a:schemeClr val="tx1"/>
                </a:solidFill>
                <a:latin typeface="Cambria" panose="02040503050406030204" pitchFamily="18" charset="0"/>
              </a:defRPr>
            </a:lvl3pPr>
            <a:lvl4pPr marL="1600200" indent="-228600">
              <a:spcBef>
                <a:spcPct val="20000"/>
              </a:spcBef>
              <a:buFont typeface="Arial" panose="020B0604020202020204" pitchFamily="34" charset="0"/>
              <a:buChar char="–"/>
              <a:defRPr sz="2000">
                <a:solidFill>
                  <a:schemeClr val="tx1"/>
                </a:solidFill>
                <a:latin typeface="Cambria" panose="02040503050406030204" pitchFamily="18" charset="0"/>
              </a:defRPr>
            </a:lvl4pPr>
            <a:lvl5pPr marL="2057400" indent="-228600">
              <a:spcBef>
                <a:spcPct val="20000"/>
              </a:spcBef>
              <a:buFont typeface="Arial" panose="020B0604020202020204" pitchFamily="34" charset="0"/>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mbria" panose="02040503050406030204" pitchFamily="18" charset="0"/>
              </a:defRPr>
            </a:lvl9pPr>
          </a:lstStyle>
          <a:p>
            <a:pPr>
              <a:spcBef>
                <a:spcPct val="0"/>
              </a:spcBef>
              <a:buFontTx/>
              <a:buNone/>
            </a:pPr>
            <a:endParaRPr lang="en-US" altLang="en-US" sz="1800">
              <a:solidFill>
                <a:prstClr val="black"/>
              </a:solidFill>
              <a:latin typeface="Arial" panose="020B0604020202020204" pitchFamily="34" charset="0"/>
            </a:endParaRPr>
          </a:p>
        </p:txBody>
      </p:sp>
    </p:spTree>
    <p:extLst>
      <p:ext uri="{BB962C8B-B14F-4D97-AF65-F5344CB8AC3E}">
        <p14:creationId xmlns:p14="http://schemas.microsoft.com/office/powerpoint/2010/main" xmlns="" val="26469339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Coordinating Water and Land Planning</a:t>
            </a:r>
            <a:endParaRPr lang="en-US" cap="small" dirty="0">
              <a:solidFill>
                <a:srgbClr val="0070C0"/>
              </a:solidFill>
            </a:endParaRPr>
          </a:p>
        </p:txBody>
      </p:sp>
      <p:sp>
        <p:nvSpPr>
          <p:cNvPr id="20483" name="Rectangle 5"/>
          <p:cNvSpPr>
            <a:spLocks noGrp="1" noChangeArrowheads="1"/>
          </p:cNvSpPr>
          <p:nvPr>
            <p:ph idx="4294967295"/>
          </p:nvPr>
        </p:nvSpPr>
        <p:spPr>
          <a:xfrm>
            <a:off x="755904" y="1975104"/>
            <a:ext cx="10826496" cy="3645408"/>
          </a:xfrm>
        </p:spPr>
        <p:txBody>
          <a:bodyPr/>
          <a:lstStyle/>
          <a:p>
            <a:pPr>
              <a:lnSpc>
                <a:spcPct val="90000"/>
              </a:lnSpc>
            </a:pPr>
            <a:r>
              <a:rPr lang="en-US" altLang="en-US" sz="2400" dirty="0" smtClean="0"/>
              <a:t>Step-by-step Understanding of the Process of Amending the Comprehensive Land Use Plan</a:t>
            </a:r>
          </a:p>
          <a:p>
            <a:pPr marL="0" indent="0">
              <a:lnSpc>
                <a:spcPct val="90000"/>
              </a:lnSpc>
              <a:buNone/>
            </a:pPr>
            <a:endParaRPr lang="en-US" altLang="en-US" sz="2400" dirty="0" smtClean="0"/>
          </a:p>
          <a:p>
            <a:pPr>
              <a:lnSpc>
                <a:spcPct val="90000"/>
              </a:lnSpc>
            </a:pPr>
            <a:r>
              <a:rPr lang="en-US" altLang="en-US" sz="2400" dirty="0" smtClean="0"/>
              <a:t>Identifying the Land Planning Staff and Stakeholders</a:t>
            </a:r>
          </a:p>
          <a:p>
            <a:pPr marL="0" indent="0">
              <a:lnSpc>
                <a:spcPct val="90000"/>
              </a:lnSpc>
              <a:buNone/>
            </a:pPr>
            <a:endParaRPr lang="en-US" altLang="en-US" sz="2400" dirty="0" smtClean="0"/>
          </a:p>
          <a:p>
            <a:pPr>
              <a:lnSpc>
                <a:spcPct val="90000"/>
              </a:lnSpc>
            </a:pPr>
            <a:r>
              <a:rPr lang="en-US" altLang="en-US" sz="2400" dirty="0" smtClean="0"/>
              <a:t>Identifying the Water Planning Staff and Stakeholders</a:t>
            </a:r>
          </a:p>
          <a:p>
            <a:pPr marL="0" indent="0">
              <a:lnSpc>
                <a:spcPct val="90000"/>
              </a:lnSpc>
              <a:buNone/>
            </a:pPr>
            <a:endParaRPr lang="en-US" altLang="en-US" sz="2400" dirty="0" smtClean="0"/>
          </a:p>
          <a:p>
            <a:pPr>
              <a:lnSpc>
                <a:spcPct val="90000"/>
              </a:lnSpc>
            </a:pPr>
            <a:r>
              <a:rPr lang="en-US" altLang="en-US" sz="2400" dirty="0" smtClean="0"/>
              <a:t>Integrating Inputs Throughout the Process of Amending the Comprehensive Plan</a:t>
            </a:r>
          </a:p>
        </p:txBody>
      </p:sp>
    </p:spTree>
    <p:extLst>
      <p:ext uri="{BB962C8B-B14F-4D97-AF65-F5344CB8AC3E}">
        <p14:creationId xmlns:p14="http://schemas.microsoft.com/office/powerpoint/2010/main" xmlns="" val="1040600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defRPr/>
            </a:pPr>
            <a:r>
              <a:rPr lang="en-US" altLang="en-US" cap="small" dirty="0" smtClean="0">
                <a:solidFill>
                  <a:srgbClr val="0070C0"/>
                </a:solidFill>
              </a:rPr>
              <a:t>Infrastructure</a:t>
            </a:r>
            <a:endParaRPr lang="en-US" altLang="en-US" dirty="0" smtClean="0"/>
          </a:p>
        </p:txBody>
      </p:sp>
      <p:sp>
        <p:nvSpPr>
          <p:cNvPr id="22531" name="Content Placeholder 2"/>
          <p:cNvSpPr>
            <a:spLocks noGrp="1"/>
          </p:cNvSpPr>
          <p:nvPr>
            <p:ph idx="1"/>
          </p:nvPr>
        </p:nvSpPr>
        <p:spPr>
          <a:xfrm>
            <a:off x="1341120" y="2182368"/>
            <a:ext cx="9339072" cy="3316224"/>
          </a:xfrm>
        </p:spPr>
        <p:txBody>
          <a:bodyPr/>
          <a:lstStyle/>
          <a:p>
            <a:r>
              <a:rPr lang="en-US" altLang="en-US" sz="2400" dirty="0" smtClean="0"/>
              <a:t>Comprehensive Plans include future infrastructure plans</a:t>
            </a:r>
          </a:p>
          <a:p>
            <a:endParaRPr lang="en-US" altLang="en-US" sz="2400" dirty="0" smtClean="0"/>
          </a:p>
          <a:p>
            <a:r>
              <a:rPr lang="en-US" altLang="en-US" sz="2400" dirty="0" smtClean="0"/>
              <a:t>Need to know from water planners what the water infrastructure needs to be</a:t>
            </a:r>
          </a:p>
        </p:txBody>
      </p:sp>
    </p:spTree>
    <p:extLst>
      <p:ext uri="{BB962C8B-B14F-4D97-AF65-F5344CB8AC3E}">
        <p14:creationId xmlns:p14="http://schemas.microsoft.com/office/powerpoint/2010/main" xmlns="" val="28388438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defRPr/>
            </a:pPr>
            <a:r>
              <a:rPr lang="en-US" altLang="en-US" cap="small" dirty="0" smtClean="0">
                <a:solidFill>
                  <a:schemeClr val="accent1"/>
                </a:solidFill>
              </a:rPr>
              <a:t>How to Include Water Provisions</a:t>
            </a:r>
          </a:p>
        </p:txBody>
      </p:sp>
      <p:sp>
        <p:nvSpPr>
          <p:cNvPr id="24579" name="Content Placeholder 2"/>
          <p:cNvSpPr>
            <a:spLocks noGrp="1"/>
          </p:cNvSpPr>
          <p:nvPr>
            <p:ph idx="1"/>
          </p:nvPr>
        </p:nvSpPr>
        <p:spPr>
          <a:xfrm>
            <a:off x="1060704" y="1901952"/>
            <a:ext cx="10009632" cy="4047744"/>
          </a:xfrm>
        </p:spPr>
        <p:txBody>
          <a:bodyPr/>
          <a:lstStyle/>
          <a:p>
            <a:pPr marL="514350" indent="-514350">
              <a:buFont typeface="Cambria" panose="02040503050406030204" pitchFamily="18" charset="0"/>
              <a:buAutoNum type="arabicPeriod"/>
            </a:pPr>
            <a:r>
              <a:rPr lang="en-US" altLang="en-US" sz="2400" dirty="0" smtClean="0"/>
              <a:t>Adopt a comprehensive water element</a:t>
            </a:r>
          </a:p>
          <a:p>
            <a:pPr marL="857250" lvl="1" indent="-457200"/>
            <a:r>
              <a:rPr lang="en-US" altLang="en-US" sz="2400" dirty="0" smtClean="0"/>
              <a:t>This approach has the advantage of giving you the opportunity to involve the relevant stakeholders in a non-ideological process of water conservation, broadly, or</a:t>
            </a:r>
          </a:p>
          <a:p>
            <a:pPr marL="400050" lvl="1" indent="0">
              <a:buNone/>
            </a:pPr>
            <a:endParaRPr lang="en-US" altLang="en-US" sz="2400" dirty="0" smtClean="0"/>
          </a:p>
          <a:p>
            <a:pPr marL="514350" indent="-514350">
              <a:buFont typeface="Cambria" panose="02040503050406030204" pitchFamily="18" charset="0"/>
              <a:buAutoNum type="arabicPeriod"/>
            </a:pPr>
            <a:r>
              <a:rPr lang="en-US" altLang="en-US" sz="2400" dirty="0" smtClean="0"/>
              <a:t>Add water conservation provisions throughout the plan, or </a:t>
            </a:r>
          </a:p>
          <a:p>
            <a:pPr marL="514350" indent="-514350">
              <a:buFont typeface="Cambria" panose="02040503050406030204" pitchFamily="18" charset="0"/>
              <a:buAutoNum type="arabicPeriod"/>
            </a:pPr>
            <a:endParaRPr lang="en-US" altLang="en-US" sz="2400" dirty="0" smtClean="0"/>
          </a:p>
          <a:p>
            <a:pPr marL="514350" indent="-514350">
              <a:buFont typeface="Cambria" panose="02040503050406030204" pitchFamily="18" charset="0"/>
              <a:buAutoNum type="arabicPeriod"/>
            </a:pPr>
            <a:r>
              <a:rPr lang="en-US" altLang="en-US" sz="2400" dirty="0" smtClean="0"/>
              <a:t>Do both </a:t>
            </a:r>
          </a:p>
        </p:txBody>
      </p:sp>
    </p:spTree>
    <p:extLst>
      <p:ext uri="{BB962C8B-B14F-4D97-AF65-F5344CB8AC3E}">
        <p14:creationId xmlns:p14="http://schemas.microsoft.com/office/powerpoint/2010/main" xmlns="" val="31293151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defRPr/>
            </a:pPr>
            <a:r>
              <a:rPr lang="en-US" altLang="en-US" cap="small" dirty="0" smtClean="0">
                <a:solidFill>
                  <a:schemeClr val="accent1"/>
                </a:solidFill>
              </a:rPr>
              <a:t>Water Conservation Overlay Zones</a:t>
            </a:r>
          </a:p>
        </p:txBody>
      </p:sp>
      <p:sp>
        <p:nvSpPr>
          <p:cNvPr id="26627" name="Content Placeholder 2"/>
          <p:cNvSpPr>
            <a:spLocks noGrp="1"/>
          </p:cNvSpPr>
          <p:nvPr>
            <p:ph idx="1"/>
          </p:nvPr>
        </p:nvSpPr>
        <p:spPr>
          <a:xfrm>
            <a:off x="1255776" y="2011680"/>
            <a:ext cx="9680448" cy="3322004"/>
          </a:xfrm>
        </p:spPr>
        <p:txBody>
          <a:bodyPr/>
          <a:lstStyle/>
          <a:p>
            <a:r>
              <a:rPr lang="en-US" altLang="en-US" sz="2400" dirty="0" smtClean="0"/>
              <a:t>With the input of water planners and stakeholders, the Comp Plan can designate overlay areas where water conservation is critical</a:t>
            </a:r>
          </a:p>
          <a:p>
            <a:pPr marL="0" indent="0">
              <a:buNone/>
            </a:pPr>
            <a:endParaRPr lang="en-US" altLang="en-US" sz="2400" dirty="0" smtClean="0"/>
          </a:p>
          <a:p>
            <a:r>
              <a:rPr lang="en-US" altLang="en-US" sz="2400" dirty="0" smtClean="0"/>
              <a:t>The plan can call for the adoption of a Water Conservation Overlay Zone, with specific regulations that limit water consumption and water pollution</a:t>
            </a:r>
          </a:p>
        </p:txBody>
      </p:sp>
    </p:spTree>
    <p:extLst>
      <p:ext uri="{BB962C8B-B14F-4D97-AF65-F5344CB8AC3E}">
        <p14:creationId xmlns:p14="http://schemas.microsoft.com/office/powerpoint/2010/main" xmlns="" val="2779755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Case Study: San Jose, CA</a:t>
            </a:r>
            <a:endParaRPr lang="en-US" cap="small" dirty="0">
              <a:solidFill>
                <a:srgbClr val="0070C0"/>
              </a:solidFill>
            </a:endParaRPr>
          </a:p>
        </p:txBody>
      </p:sp>
      <p:sp>
        <p:nvSpPr>
          <p:cNvPr id="28675" name="Rectangle 5"/>
          <p:cNvSpPr>
            <a:spLocks noGrp="1" noChangeArrowheads="1"/>
          </p:cNvSpPr>
          <p:nvPr>
            <p:ph idx="4294967295"/>
          </p:nvPr>
        </p:nvSpPr>
        <p:spPr>
          <a:xfrm>
            <a:off x="609600" y="1670304"/>
            <a:ext cx="11326368" cy="4133088"/>
          </a:xfrm>
        </p:spPr>
        <p:txBody>
          <a:bodyPr/>
          <a:lstStyle/>
          <a:p>
            <a:pPr algn="just">
              <a:lnSpc>
                <a:spcPct val="150000"/>
              </a:lnSpc>
            </a:pPr>
            <a:r>
              <a:rPr lang="en-US" altLang="en-US" sz="2400" dirty="0"/>
              <a:t>Plan clearly defines growth areas and areas for conservation.  This strategy emphasizes land use types that are more water </a:t>
            </a:r>
            <a:r>
              <a:rPr lang="en-US" altLang="en-US" sz="2400" dirty="0" smtClean="0"/>
              <a:t>conserving </a:t>
            </a:r>
            <a:endParaRPr lang="en-US" altLang="en-US" sz="2400" dirty="0"/>
          </a:p>
          <a:p>
            <a:pPr algn="just">
              <a:lnSpc>
                <a:spcPct val="150000"/>
              </a:lnSpc>
            </a:pPr>
            <a:r>
              <a:rPr lang="en-US" altLang="en-US" sz="2400" dirty="0"/>
              <a:t>New development is emphasized in growth areas and is to create mixed-use, walkable </a:t>
            </a:r>
            <a:r>
              <a:rPr lang="en-US" altLang="en-US" sz="2400" dirty="0" smtClean="0"/>
              <a:t>places</a:t>
            </a:r>
            <a:endParaRPr lang="en-US" altLang="en-US" sz="2400" dirty="0"/>
          </a:p>
          <a:p>
            <a:pPr algn="just">
              <a:lnSpc>
                <a:spcPct val="150000"/>
              </a:lnSpc>
            </a:pPr>
            <a:r>
              <a:rPr lang="en-US" altLang="en-US" sz="2400" dirty="0"/>
              <a:t>Clustering development and other techniques avoid environmental impacts in conservation </a:t>
            </a:r>
            <a:r>
              <a:rPr lang="en-US" altLang="en-US" sz="2400" dirty="0" smtClean="0"/>
              <a:t>areas</a:t>
            </a:r>
            <a:endParaRPr lang="en-US" altLang="en-US" sz="2400" dirty="0"/>
          </a:p>
          <a:p>
            <a:pPr algn="just">
              <a:lnSpc>
                <a:spcPct val="150000"/>
              </a:lnSpc>
            </a:pPr>
            <a:r>
              <a:rPr lang="en-US" altLang="en-US" sz="2400" dirty="0"/>
              <a:t>New development in conservation areas is not to require significant increases in </a:t>
            </a:r>
            <a:r>
              <a:rPr lang="en-US" altLang="en-US" sz="2400" dirty="0" smtClean="0"/>
              <a:t>infrastructure</a:t>
            </a:r>
            <a:endParaRPr lang="en-US" altLang="en-US" sz="2400" dirty="0"/>
          </a:p>
        </p:txBody>
      </p:sp>
    </p:spTree>
    <p:extLst>
      <p:ext uri="{BB962C8B-B14F-4D97-AF65-F5344CB8AC3E}">
        <p14:creationId xmlns:p14="http://schemas.microsoft.com/office/powerpoint/2010/main" xmlns="" val="4156322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Case Study: San Jose, CA</a:t>
            </a:r>
            <a:endParaRPr lang="en-US" cap="small" dirty="0">
              <a:solidFill>
                <a:srgbClr val="0070C0"/>
              </a:solidFill>
            </a:endParaRPr>
          </a:p>
        </p:txBody>
      </p:sp>
      <p:sp>
        <p:nvSpPr>
          <p:cNvPr id="30723" name="Rectangle 5"/>
          <p:cNvSpPr>
            <a:spLocks noGrp="1" noChangeArrowheads="1"/>
          </p:cNvSpPr>
          <p:nvPr>
            <p:ph idx="4294967295"/>
          </p:nvPr>
        </p:nvSpPr>
        <p:spPr>
          <a:xfrm>
            <a:off x="1328928" y="1792224"/>
            <a:ext cx="8881872" cy="4127565"/>
          </a:xfrm>
        </p:spPr>
        <p:txBody>
          <a:bodyPr/>
          <a:lstStyle/>
          <a:p>
            <a:pPr algn="just">
              <a:lnSpc>
                <a:spcPct val="150000"/>
              </a:lnSpc>
            </a:pPr>
            <a:r>
              <a:rPr lang="en-US" altLang="en-US" sz="2400" dirty="0"/>
              <a:t>San Jose plan is a </a:t>
            </a:r>
            <a:r>
              <a:rPr lang="en-US" altLang="en-US" sz="2400" dirty="0" smtClean="0"/>
              <a:t>hybrid </a:t>
            </a:r>
            <a:endParaRPr lang="en-US" altLang="en-US" sz="2400" dirty="0"/>
          </a:p>
          <a:p>
            <a:pPr algn="just">
              <a:lnSpc>
                <a:spcPct val="150000"/>
              </a:lnSpc>
            </a:pPr>
            <a:r>
              <a:rPr lang="en-US" altLang="en-US" sz="2400" dirty="0"/>
              <a:t>It contains a stand alone water component: Water Supply, Conservation, Recycling, and </a:t>
            </a:r>
            <a:r>
              <a:rPr lang="en-US" altLang="en-US" sz="2400" dirty="0" smtClean="0"/>
              <a:t>Quality</a:t>
            </a:r>
            <a:endParaRPr lang="en-US" altLang="en-US" sz="2400" dirty="0"/>
          </a:p>
          <a:p>
            <a:pPr algn="just">
              <a:lnSpc>
                <a:spcPct val="150000"/>
              </a:lnSpc>
            </a:pPr>
            <a:r>
              <a:rPr lang="en-US" altLang="en-US" sz="2400" dirty="0"/>
              <a:t>It also incorporates water conservation methods in other chapters of the </a:t>
            </a:r>
            <a:r>
              <a:rPr lang="en-US" altLang="en-US" sz="2400" dirty="0" smtClean="0"/>
              <a:t>plan</a:t>
            </a:r>
            <a:endParaRPr lang="en-US" altLang="en-US" sz="2400" dirty="0"/>
          </a:p>
        </p:txBody>
      </p:sp>
    </p:spTree>
    <p:extLst>
      <p:ext uri="{BB962C8B-B14F-4D97-AF65-F5344CB8AC3E}">
        <p14:creationId xmlns:p14="http://schemas.microsoft.com/office/powerpoint/2010/main" xmlns="" val="25426489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57200"/>
            <a:ext cx="7772400" cy="1143000"/>
          </a:xfrm>
        </p:spPr>
        <p:txBody>
          <a:bodyPr/>
          <a:lstStyle/>
          <a:p>
            <a:pPr>
              <a:defRPr/>
            </a:pPr>
            <a:r>
              <a:rPr lang="en-US" cap="small" dirty="0" smtClean="0">
                <a:solidFill>
                  <a:srgbClr val="0070C0"/>
                </a:solidFill>
              </a:rPr>
              <a:t>Case Study: Take Away</a:t>
            </a:r>
            <a:endParaRPr lang="en-US" dirty="0"/>
          </a:p>
        </p:txBody>
      </p:sp>
      <p:sp>
        <p:nvSpPr>
          <p:cNvPr id="3" name="Subtitle 2"/>
          <p:cNvSpPr>
            <a:spLocks noGrp="1"/>
          </p:cNvSpPr>
          <p:nvPr>
            <p:ph type="subTitle" idx="1"/>
          </p:nvPr>
        </p:nvSpPr>
        <p:spPr>
          <a:xfrm>
            <a:off x="1719072" y="1905000"/>
            <a:ext cx="8790432" cy="3715512"/>
          </a:xfrm>
        </p:spPr>
        <p:txBody>
          <a:bodyPr/>
          <a:lstStyle/>
          <a:p>
            <a:pPr algn="l">
              <a:buFont typeface="Arial" charset="0"/>
              <a:buNone/>
              <a:defRPr/>
            </a:pPr>
            <a:r>
              <a:rPr lang="en-US" sz="2400" b="1" dirty="0" smtClean="0">
                <a:solidFill>
                  <a:schemeClr val="tx1"/>
                </a:solidFill>
              </a:rPr>
              <a:t>Land use plans can follow one of three patterns:</a:t>
            </a:r>
          </a:p>
          <a:p>
            <a:pPr algn="l">
              <a:buFont typeface="Arial" charset="0"/>
              <a:buNone/>
              <a:defRPr/>
            </a:pPr>
            <a:endParaRPr lang="en-US" sz="2400" b="1" dirty="0" smtClean="0">
              <a:solidFill>
                <a:schemeClr val="tx1"/>
              </a:solidFill>
            </a:endParaRPr>
          </a:p>
          <a:p>
            <a:pPr marL="514350" indent="-514350" algn="l">
              <a:buFont typeface="+mj-lt"/>
              <a:buAutoNum type="arabicPeriod"/>
              <a:defRPr/>
            </a:pPr>
            <a:r>
              <a:rPr lang="en-US" sz="2400" dirty="0" smtClean="0">
                <a:solidFill>
                  <a:schemeClr val="tx1"/>
                </a:solidFill>
              </a:rPr>
              <a:t>Incorporate water efficient land use patterns into the land use chapter</a:t>
            </a:r>
          </a:p>
          <a:p>
            <a:pPr marL="457200" indent="-457200" algn="l">
              <a:buFont typeface="+mj-lt"/>
              <a:buAutoNum type="arabicPeriod"/>
              <a:defRPr/>
            </a:pPr>
            <a:endParaRPr lang="en-US" sz="2400" dirty="0" smtClean="0">
              <a:solidFill>
                <a:schemeClr val="tx1"/>
              </a:solidFill>
            </a:endParaRPr>
          </a:p>
          <a:p>
            <a:pPr marL="514350" indent="-514350" algn="l">
              <a:buFont typeface="+mj-lt"/>
              <a:buAutoNum type="arabicPeriod"/>
              <a:defRPr/>
            </a:pPr>
            <a:r>
              <a:rPr lang="en-US" sz="2400" dirty="0" smtClean="0">
                <a:solidFill>
                  <a:schemeClr val="tx1"/>
                </a:solidFill>
              </a:rPr>
              <a:t>Contain a discrete and separate water conservation element</a:t>
            </a:r>
          </a:p>
          <a:p>
            <a:pPr marL="457200" indent="-457200" algn="l">
              <a:buFont typeface="+mj-lt"/>
              <a:buAutoNum type="arabicPeriod"/>
              <a:defRPr/>
            </a:pPr>
            <a:endParaRPr lang="en-US" sz="2400" dirty="0" smtClean="0">
              <a:solidFill>
                <a:schemeClr val="tx1"/>
              </a:solidFill>
            </a:endParaRPr>
          </a:p>
          <a:p>
            <a:pPr marL="514350" indent="-514350" algn="l">
              <a:buFont typeface="+mj-lt"/>
              <a:buAutoNum type="arabicPeriod"/>
              <a:defRPr/>
            </a:pPr>
            <a:r>
              <a:rPr lang="en-US" sz="2400" dirty="0" smtClean="0">
                <a:solidFill>
                  <a:schemeClr val="tx1"/>
                </a:solidFill>
              </a:rPr>
              <a:t>A combination of 1 and 2: Hybrid</a:t>
            </a:r>
            <a:endParaRPr lang="en-US" sz="2400" dirty="0">
              <a:solidFill>
                <a:schemeClr val="tx1"/>
              </a:solidFill>
            </a:endParaRPr>
          </a:p>
        </p:txBody>
      </p:sp>
    </p:spTree>
    <p:extLst>
      <p:ext uri="{BB962C8B-B14F-4D97-AF65-F5344CB8AC3E}">
        <p14:creationId xmlns:p14="http://schemas.microsoft.com/office/powerpoint/2010/main" xmlns="" val="8713892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sz="4000" cap="small" dirty="0">
                <a:solidFill>
                  <a:srgbClr val="0070C0"/>
                </a:solidFill>
              </a:rPr>
              <a:t>Goals and Objectives</a:t>
            </a:r>
            <a:endParaRPr lang="en-US" sz="1600" cap="small" dirty="0">
              <a:solidFill>
                <a:srgbClr val="0070C0"/>
              </a:solidFill>
            </a:endParaRPr>
          </a:p>
        </p:txBody>
      </p:sp>
      <p:sp>
        <p:nvSpPr>
          <p:cNvPr id="20483" name="Rectangle 5"/>
          <p:cNvSpPr>
            <a:spLocks noGrp="1" noChangeArrowheads="1"/>
          </p:cNvSpPr>
          <p:nvPr>
            <p:ph idx="4294967295"/>
          </p:nvPr>
        </p:nvSpPr>
        <p:spPr>
          <a:xfrm>
            <a:off x="609600" y="1600201"/>
            <a:ext cx="10972800" cy="4690871"/>
          </a:xfrm>
        </p:spPr>
        <p:txBody>
          <a:bodyPr/>
          <a:lstStyle/>
          <a:p>
            <a:pPr marL="0" indent="0">
              <a:lnSpc>
                <a:spcPct val="90000"/>
              </a:lnSpc>
              <a:buNone/>
              <a:defRPr/>
            </a:pPr>
            <a:r>
              <a:rPr lang="en-US" altLang="en-US" sz="2400" b="1" dirty="0"/>
              <a:t>Water conservation goals and objectives</a:t>
            </a:r>
            <a:r>
              <a:rPr lang="en-US" altLang="en-US" sz="2400" b="1" dirty="0" smtClean="0"/>
              <a:t>:</a:t>
            </a:r>
          </a:p>
          <a:p>
            <a:pPr>
              <a:lnSpc>
                <a:spcPct val="90000"/>
              </a:lnSpc>
              <a:buFont typeface="Arial" charset="0"/>
              <a:buChar char="•"/>
              <a:defRPr/>
            </a:pPr>
            <a:r>
              <a:rPr lang="en-US" altLang="en-US" sz="2400" dirty="0" smtClean="0"/>
              <a:t>The </a:t>
            </a:r>
            <a:r>
              <a:rPr lang="en-US" altLang="en-US" sz="2400" dirty="0"/>
              <a:t>plan should contain data indicating what the per-capita water consumption </a:t>
            </a:r>
            <a:r>
              <a:rPr lang="en-US" altLang="en-US" sz="2400" dirty="0" smtClean="0"/>
              <a:t>is</a:t>
            </a:r>
          </a:p>
          <a:p>
            <a:pPr marL="0" indent="0">
              <a:lnSpc>
                <a:spcPct val="90000"/>
              </a:lnSpc>
              <a:buNone/>
              <a:defRPr/>
            </a:pPr>
            <a:endParaRPr lang="en-US" altLang="en-US" sz="2400" dirty="0"/>
          </a:p>
          <a:p>
            <a:pPr>
              <a:lnSpc>
                <a:spcPct val="90000"/>
              </a:lnSpc>
              <a:buFont typeface="Arial" charset="0"/>
              <a:buChar char="•"/>
              <a:defRPr/>
            </a:pPr>
            <a:r>
              <a:rPr lang="en-US" altLang="en-US" sz="2400" dirty="0"/>
              <a:t>It should then create a goal of reducing that per-capita number significantly, such as by 50</a:t>
            </a:r>
            <a:r>
              <a:rPr lang="en-US" altLang="en-US" sz="2400" dirty="0" smtClean="0"/>
              <a:t>% </a:t>
            </a:r>
          </a:p>
          <a:p>
            <a:pPr marL="0" indent="0">
              <a:lnSpc>
                <a:spcPct val="90000"/>
              </a:lnSpc>
              <a:buNone/>
              <a:defRPr/>
            </a:pPr>
            <a:endParaRPr lang="en-US" altLang="en-US" sz="2400" dirty="0"/>
          </a:p>
          <a:p>
            <a:pPr>
              <a:lnSpc>
                <a:spcPct val="90000"/>
              </a:lnSpc>
              <a:buFont typeface="Arial" charset="0"/>
              <a:buChar char="•"/>
              <a:defRPr/>
            </a:pPr>
            <a:r>
              <a:rPr lang="en-US" altLang="en-US" sz="2400" dirty="0"/>
              <a:t>One objective is to plan for new development in defined growth areas to accomplish this </a:t>
            </a:r>
            <a:r>
              <a:rPr lang="en-US" altLang="en-US" sz="2400" dirty="0" smtClean="0"/>
              <a:t>goal </a:t>
            </a:r>
          </a:p>
          <a:p>
            <a:pPr marL="0" indent="0">
              <a:lnSpc>
                <a:spcPct val="90000"/>
              </a:lnSpc>
              <a:buNone/>
              <a:defRPr/>
            </a:pPr>
            <a:endParaRPr lang="en-US" altLang="en-US" sz="2400" dirty="0"/>
          </a:p>
          <a:p>
            <a:pPr>
              <a:lnSpc>
                <a:spcPct val="90000"/>
              </a:lnSpc>
              <a:buFont typeface="Arial" charset="0"/>
              <a:buChar char="•"/>
              <a:defRPr/>
            </a:pPr>
            <a:r>
              <a:rPr lang="en-US" altLang="en-US" sz="2400" dirty="0"/>
              <a:t>Another is to call for water conservation through the landscaping practices and fixtures that are less water </a:t>
            </a:r>
            <a:r>
              <a:rPr lang="en-US" altLang="en-US" sz="2400" dirty="0" smtClean="0"/>
              <a:t>consumptive</a:t>
            </a:r>
            <a:endParaRPr lang="en-US" altLang="en-US" sz="2400" dirty="0"/>
          </a:p>
          <a:p>
            <a:pPr marL="0" indent="0">
              <a:lnSpc>
                <a:spcPct val="90000"/>
              </a:lnSpc>
              <a:buNone/>
              <a:defRPr/>
            </a:pPr>
            <a:endParaRPr lang="en-US" altLang="en-US" dirty="0" smtClean="0"/>
          </a:p>
        </p:txBody>
      </p:sp>
    </p:spTree>
    <p:extLst>
      <p:ext uri="{BB962C8B-B14F-4D97-AF65-F5344CB8AC3E}">
        <p14:creationId xmlns:p14="http://schemas.microsoft.com/office/powerpoint/2010/main" xmlns="" val="24393343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Best Practices</a:t>
            </a:r>
            <a:endParaRPr lang="en-US" cap="small" dirty="0">
              <a:solidFill>
                <a:srgbClr val="0070C0"/>
              </a:solidFill>
            </a:endParaRPr>
          </a:p>
        </p:txBody>
      </p:sp>
      <p:sp>
        <p:nvSpPr>
          <p:cNvPr id="20483" name="Rectangle 5"/>
          <p:cNvSpPr>
            <a:spLocks noGrp="1" noChangeArrowheads="1"/>
          </p:cNvSpPr>
          <p:nvPr>
            <p:ph idx="4294967295"/>
          </p:nvPr>
        </p:nvSpPr>
        <p:spPr>
          <a:xfrm>
            <a:off x="1207008" y="1755648"/>
            <a:ext cx="8900160" cy="3389376"/>
          </a:xfrm>
        </p:spPr>
        <p:txBody>
          <a:bodyPr/>
          <a:lstStyle/>
          <a:p>
            <a:pPr marL="0" indent="0">
              <a:lnSpc>
                <a:spcPct val="90000"/>
              </a:lnSpc>
              <a:buNone/>
              <a:defRPr/>
            </a:pPr>
            <a:r>
              <a:rPr lang="en-US" altLang="en-US" sz="2400" dirty="0" smtClean="0"/>
              <a:t>Three different best practice categories:</a:t>
            </a:r>
          </a:p>
          <a:p>
            <a:pPr marL="0" indent="0">
              <a:lnSpc>
                <a:spcPct val="90000"/>
              </a:lnSpc>
              <a:buNone/>
              <a:defRPr/>
            </a:pPr>
            <a:endParaRPr lang="en-US" altLang="en-US" sz="2400" dirty="0" smtClean="0"/>
          </a:p>
          <a:p>
            <a:pPr marL="514350" indent="-514350">
              <a:lnSpc>
                <a:spcPct val="90000"/>
              </a:lnSpc>
              <a:buFont typeface="Arial" charset="0"/>
              <a:buAutoNum type="arabicPeriod"/>
              <a:defRPr/>
            </a:pPr>
            <a:r>
              <a:rPr lang="en-US" altLang="en-US" sz="2400" dirty="0" smtClean="0"/>
              <a:t>Those that affect land use patterns</a:t>
            </a:r>
          </a:p>
          <a:p>
            <a:pPr marL="457200" indent="-457200">
              <a:lnSpc>
                <a:spcPct val="90000"/>
              </a:lnSpc>
              <a:buFont typeface="+mj-lt"/>
              <a:buAutoNum type="arabicPeriod"/>
              <a:defRPr/>
            </a:pPr>
            <a:endParaRPr lang="en-US" altLang="en-US" sz="2400" dirty="0" smtClean="0"/>
          </a:p>
          <a:p>
            <a:pPr marL="514350" indent="-514350">
              <a:lnSpc>
                <a:spcPct val="90000"/>
              </a:lnSpc>
              <a:buFont typeface="Arial" charset="0"/>
              <a:buAutoNum type="arabicPeriod"/>
              <a:defRPr/>
            </a:pPr>
            <a:r>
              <a:rPr lang="en-US" altLang="en-US" sz="2400" dirty="0" smtClean="0"/>
              <a:t>Those that affect landscaping practices, including exterior fixtures</a:t>
            </a:r>
          </a:p>
          <a:p>
            <a:pPr marL="457200" indent="-457200">
              <a:lnSpc>
                <a:spcPct val="90000"/>
              </a:lnSpc>
              <a:buFont typeface="+mj-lt"/>
              <a:buAutoNum type="arabicPeriod"/>
              <a:defRPr/>
            </a:pPr>
            <a:endParaRPr lang="en-US" altLang="en-US" sz="2400" dirty="0" smtClean="0"/>
          </a:p>
          <a:p>
            <a:pPr marL="514350" indent="-514350">
              <a:lnSpc>
                <a:spcPct val="90000"/>
              </a:lnSpc>
              <a:buFont typeface="Arial" charset="0"/>
              <a:buAutoNum type="arabicPeriod"/>
              <a:defRPr/>
            </a:pPr>
            <a:r>
              <a:rPr lang="en-US" altLang="en-US" sz="2400" dirty="0" smtClean="0"/>
              <a:t>Those that affect interior fixtures</a:t>
            </a:r>
          </a:p>
        </p:txBody>
      </p:sp>
    </p:spTree>
    <p:extLst>
      <p:ext uri="{BB962C8B-B14F-4D97-AF65-F5344CB8AC3E}">
        <p14:creationId xmlns:p14="http://schemas.microsoft.com/office/powerpoint/2010/main" xmlns="" val="8016602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Best Practices Affecting Land Use Patterns</a:t>
            </a:r>
            <a:endParaRPr lang="en-US" sz="1800" cap="small" dirty="0">
              <a:solidFill>
                <a:srgbClr val="0070C0"/>
              </a:solidFill>
            </a:endParaRPr>
          </a:p>
        </p:txBody>
      </p:sp>
      <p:sp>
        <p:nvSpPr>
          <p:cNvPr id="20483" name="Rectangle 5"/>
          <p:cNvSpPr>
            <a:spLocks noGrp="1" noChangeArrowheads="1"/>
          </p:cNvSpPr>
          <p:nvPr>
            <p:ph idx="4294967295"/>
          </p:nvPr>
        </p:nvSpPr>
        <p:spPr>
          <a:xfrm>
            <a:off x="1194816" y="1758697"/>
            <a:ext cx="9802368" cy="4410455"/>
          </a:xfrm>
        </p:spPr>
        <p:txBody>
          <a:bodyPr/>
          <a:lstStyle/>
          <a:p>
            <a:pPr marL="0" indent="0">
              <a:lnSpc>
                <a:spcPct val="90000"/>
              </a:lnSpc>
              <a:buNone/>
              <a:defRPr/>
            </a:pPr>
            <a:r>
              <a:rPr lang="en-US" altLang="en-US" sz="2400" b="1" dirty="0"/>
              <a:t>Identify land uses that create patterns that are water conserving. </a:t>
            </a:r>
          </a:p>
          <a:p>
            <a:pPr marL="0" indent="0">
              <a:lnSpc>
                <a:spcPct val="90000"/>
              </a:lnSpc>
              <a:buNone/>
              <a:defRPr/>
            </a:pPr>
            <a:endParaRPr lang="en-US" altLang="en-US" sz="2400" b="1" dirty="0"/>
          </a:p>
          <a:p>
            <a:pPr>
              <a:lnSpc>
                <a:spcPct val="90000"/>
              </a:lnSpc>
              <a:buFont typeface="Arial" charset="0"/>
              <a:buChar char="•"/>
              <a:defRPr/>
            </a:pPr>
            <a:r>
              <a:rPr lang="en-US" altLang="en-US" sz="2400" dirty="0"/>
              <a:t>Compact, mixed-use </a:t>
            </a:r>
            <a:r>
              <a:rPr lang="en-US" altLang="en-US" sz="2400" dirty="0" smtClean="0"/>
              <a:t>development</a:t>
            </a:r>
            <a:endParaRPr lang="en-US" altLang="en-US" sz="2400" dirty="0"/>
          </a:p>
          <a:p>
            <a:pPr>
              <a:lnSpc>
                <a:spcPct val="90000"/>
              </a:lnSpc>
              <a:buFont typeface="Arial" charset="0"/>
              <a:buChar char="•"/>
              <a:defRPr/>
            </a:pPr>
            <a:r>
              <a:rPr lang="en-US" altLang="en-US" sz="2400" dirty="0"/>
              <a:t>Higher density </a:t>
            </a:r>
            <a:r>
              <a:rPr lang="en-US" altLang="en-US" sz="2400" dirty="0" smtClean="0"/>
              <a:t>development</a:t>
            </a:r>
            <a:endParaRPr lang="en-US" altLang="en-US" sz="2400" dirty="0"/>
          </a:p>
          <a:p>
            <a:pPr>
              <a:lnSpc>
                <a:spcPct val="90000"/>
              </a:lnSpc>
              <a:buFont typeface="Arial" charset="0"/>
              <a:buChar char="•"/>
              <a:defRPr/>
            </a:pPr>
            <a:r>
              <a:rPr lang="en-US" altLang="en-US" sz="2400" dirty="0"/>
              <a:t>Single-family homes with smaller </a:t>
            </a:r>
            <a:r>
              <a:rPr lang="en-US" altLang="en-US" sz="2400" dirty="0" smtClean="0"/>
              <a:t>lots</a:t>
            </a:r>
            <a:endParaRPr lang="en-US" altLang="en-US" sz="2400" dirty="0"/>
          </a:p>
          <a:p>
            <a:pPr>
              <a:lnSpc>
                <a:spcPct val="90000"/>
              </a:lnSpc>
              <a:buFont typeface="Arial" charset="0"/>
              <a:buChar char="•"/>
              <a:defRPr/>
            </a:pPr>
            <a:r>
              <a:rPr lang="en-US" altLang="en-US" sz="2400" dirty="0"/>
              <a:t>Clustered residential </a:t>
            </a:r>
            <a:r>
              <a:rPr lang="en-US" altLang="en-US" sz="2400" dirty="0" smtClean="0"/>
              <a:t>subdivisions</a:t>
            </a:r>
            <a:endParaRPr lang="en-US" altLang="en-US" sz="2400" dirty="0"/>
          </a:p>
          <a:p>
            <a:pPr>
              <a:lnSpc>
                <a:spcPct val="90000"/>
              </a:lnSpc>
              <a:buFont typeface="Arial" charset="0"/>
              <a:buChar char="•"/>
              <a:defRPr/>
            </a:pPr>
            <a:r>
              <a:rPr lang="en-US" altLang="en-US" sz="2400" dirty="0"/>
              <a:t>Multi-family </a:t>
            </a:r>
            <a:r>
              <a:rPr lang="en-US" altLang="en-US" sz="2400" dirty="0" smtClean="0"/>
              <a:t>housing</a:t>
            </a:r>
            <a:endParaRPr lang="en-US" altLang="en-US" sz="2400" dirty="0"/>
          </a:p>
          <a:p>
            <a:pPr>
              <a:lnSpc>
                <a:spcPct val="90000"/>
              </a:lnSpc>
              <a:buFont typeface="Arial" charset="0"/>
              <a:buChar char="•"/>
              <a:defRPr/>
            </a:pPr>
            <a:r>
              <a:rPr lang="en-US" altLang="en-US" sz="2400" dirty="0"/>
              <a:t>In-fill </a:t>
            </a:r>
            <a:r>
              <a:rPr lang="en-US" altLang="en-US" sz="2400" dirty="0" smtClean="0"/>
              <a:t>development</a:t>
            </a:r>
            <a:endParaRPr lang="en-US" altLang="en-US" sz="2400" dirty="0"/>
          </a:p>
          <a:p>
            <a:pPr marL="0" indent="0">
              <a:lnSpc>
                <a:spcPct val="90000"/>
              </a:lnSpc>
              <a:buNone/>
              <a:defRPr/>
            </a:pPr>
            <a:endParaRPr lang="en-US" altLang="en-US" dirty="0" smtClean="0"/>
          </a:p>
        </p:txBody>
      </p:sp>
    </p:spTree>
    <p:extLst>
      <p:ext uri="{BB962C8B-B14F-4D97-AF65-F5344CB8AC3E}">
        <p14:creationId xmlns:p14="http://schemas.microsoft.com/office/powerpoint/2010/main" xmlns="" val="18138559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Best Practices</a:t>
            </a:r>
            <a:endParaRPr lang="en-US" cap="small" dirty="0">
              <a:solidFill>
                <a:srgbClr val="0070C0"/>
              </a:solidFill>
            </a:endParaRPr>
          </a:p>
        </p:txBody>
      </p:sp>
      <p:sp>
        <p:nvSpPr>
          <p:cNvPr id="20483" name="Rectangle 5"/>
          <p:cNvSpPr>
            <a:spLocks noGrp="1" noChangeArrowheads="1"/>
          </p:cNvSpPr>
          <p:nvPr>
            <p:ph idx="4294967295"/>
          </p:nvPr>
        </p:nvSpPr>
        <p:spPr>
          <a:xfrm>
            <a:off x="1182624" y="1792223"/>
            <a:ext cx="9863328" cy="4492437"/>
          </a:xfrm>
        </p:spPr>
        <p:txBody>
          <a:bodyPr/>
          <a:lstStyle/>
          <a:p>
            <a:pPr marL="0" indent="0">
              <a:lnSpc>
                <a:spcPct val="90000"/>
              </a:lnSpc>
              <a:buNone/>
              <a:defRPr/>
            </a:pPr>
            <a:r>
              <a:rPr lang="en-US" altLang="en-US" sz="2400" b="1" dirty="0"/>
              <a:t>Additional Practices that Affect Land </a:t>
            </a:r>
            <a:r>
              <a:rPr lang="en-US" altLang="en-US" sz="2400" b="1" dirty="0" smtClean="0"/>
              <a:t>Patterns</a:t>
            </a:r>
          </a:p>
          <a:p>
            <a:pPr marL="0" indent="0">
              <a:lnSpc>
                <a:spcPct val="90000"/>
              </a:lnSpc>
              <a:buNone/>
              <a:defRPr/>
            </a:pPr>
            <a:endParaRPr lang="en-US" altLang="en-US" sz="2400" dirty="0" smtClean="0"/>
          </a:p>
          <a:p>
            <a:pPr>
              <a:lnSpc>
                <a:spcPct val="90000"/>
              </a:lnSpc>
              <a:buFont typeface="Arial" charset="0"/>
              <a:buChar char="•"/>
              <a:defRPr/>
            </a:pPr>
            <a:r>
              <a:rPr lang="en-US" altLang="en-US" sz="2400" dirty="0" smtClean="0"/>
              <a:t>Innovative zoning techniques, such as floating or overlay zoning or bonus density zoning </a:t>
            </a:r>
          </a:p>
          <a:p>
            <a:pPr marL="0" indent="0">
              <a:lnSpc>
                <a:spcPct val="90000"/>
              </a:lnSpc>
              <a:buNone/>
              <a:defRPr/>
            </a:pPr>
            <a:endParaRPr lang="en-US" altLang="en-US" sz="2400" dirty="0" smtClean="0"/>
          </a:p>
          <a:p>
            <a:pPr>
              <a:lnSpc>
                <a:spcPct val="90000"/>
              </a:lnSpc>
              <a:buFont typeface="Arial" charset="0"/>
              <a:buChar char="•"/>
              <a:defRPr/>
            </a:pPr>
            <a:r>
              <a:rPr lang="en-US" altLang="en-US" sz="2400" dirty="0" smtClean="0"/>
              <a:t>Green infrastructure</a:t>
            </a:r>
          </a:p>
        </p:txBody>
      </p:sp>
    </p:spTree>
    <p:extLst>
      <p:ext uri="{BB962C8B-B14F-4D97-AF65-F5344CB8AC3E}">
        <p14:creationId xmlns:p14="http://schemas.microsoft.com/office/powerpoint/2010/main" xmlns="" val="5423859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Example: Higher Density, Sustainable Buildings</a:t>
            </a:r>
            <a:endParaRPr lang="en-US" sz="1800" cap="small" dirty="0">
              <a:solidFill>
                <a:srgbClr val="0070C0"/>
              </a:solidFill>
            </a:endParaRPr>
          </a:p>
        </p:txBody>
      </p:sp>
      <p:sp>
        <p:nvSpPr>
          <p:cNvPr id="43011" name="Rectangle 5"/>
          <p:cNvSpPr>
            <a:spLocks noGrp="1" noChangeArrowheads="1"/>
          </p:cNvSpPr>
          <p:nvPr>
            <p:ph idx="4294967295"/>
          </p:nvPr>
        </p:nvSpPr>
        <p:spPr>
          <a:xfrm>
            <a:off x="1219200" y="1865376"/>
            <a:ext cx="9802368" cy="4260788"/>
          </a:xfrm>
        </p:spPr>
        <p:txBody>
          <a:bodyPr/>
          <a:lstStyle/>
          <a:p>
            <a:pPr marL="0" indent="0">
              <a:lnSpc>
                <a:spcPct val="90000"/>
              </a:lnSpc>
              <a:buNone/>
            </a:pPr>
            <a:r>
              <a:rPr lang="en-US" altLang="en-US" sz="2400" b="1" dirty="0" smtClean="0"/>
              <a:t>Castle Rock’s </a:t>
            </a:r>
            <a:r>
              <a:rPr lang="en-US" altLang="en-US" sz="2400" dirty="0" smtClean="0"/>
              <a:t>plan calls for high-density development in interchange districts… “to integrate water conservation and water quality design into proposed land use plans.”</a:t>
            </a:r>
          </a:p>
          <a:p>
            <a:pPr marL="0" indent="0">
              <a:lnSpc>
                <a:spcPct val="90000"/>
              </a:lnSpc>
              <a:buNone/>
            </a:pPr>
            <a:endParaRPr lang="en-US" altLang="en-US" sz="2400" dirty="0" smtClean="0"/>
          </a:p>
          <a:p>
            <a:pPr marL="0" indent="0">
              <a:lnSpc>
                <a:spcPct val="90000"/>
              </a:lnSpc>
              <a:buNone/>
            </a:pPr>
            <a:r>
              <a:rPr lang="en-US" altLang="en-US" sz="2400" b="1" dirty="0" smtClean="0"/>
              <a:t>Aurora’s plan </a:t>
            </a:r>
            <a:r>
              <a:rPr lang="en-US" altLang="en-US" sz="2400" dirty="0" smtClean="0"/>
              <a:t>integrates water conservation in its Building Urban Activity Centers section: sustainable buildings “require less water and energy.”</a:t>
            </a:r>
          </a:p>
        </p:txBody>
      </p:sp>
    </p:spTree>
    <p:extLst>
      <p:ext uri="{BB962C8B-B14F-4D97-AF65-F5344CB8AC3E}">
        <p14:creationId xmlns:p14="http://schemas.microsoft.com/office/powerpoint/2010/main" xmlns="" val="35801830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Example: Clustering</a:t>
            </a:r>
            <a:endParaRPr lang="en-US" cap="small" dirty="0">
              <a:solidFill>
                <a:srgbClr val="0070C0"/>
              </a:solidFill>
            </a:endParaRPr>
          </a:p>
        </p:txBody>
      </p:sp>
      <p:sp>
        <p:nvSpPr>
          <p:cNvPr id="45059" name="Rectangle 5"/>
          <p:cNvSpPr>
            <a:spLocks noGrp="1" noChangeArrowheads="1"/>
          </p:cNvSpPr>
          <p:nvPr>
            <p:ph idx="4294967295"/>
          </p:nvPr>
        </p:nvSpPr>
        <p:spPr>
          <a:xfrm>
            <a:off x="1207008" y="1792224"/>
            <a:ext cx="9851136" cy="4333940"/>
          </a:xfrm>
        </p:spPr>
        <p:txBody>
          <a:bodyPr/>
          <a:lstStyle/>
          <a:p>
            <a:pPr marL="0" indent="0">
              <a:lnSpc>
                <a:spcPct val="90000"/>
              </a:lnSpc>
              <a:buNone/>
            </a:pPr>
            <a:r>
              <a:rPr lang="en-US" altLang="en-US" sz="2400" b="1" dirty="0" smtClean="0"/>
              <a:t>Chico, California </a:t>
            </a:r>
            <a:r>
              <a:rPr lang="en-US" altLang="en-US" sz="2400" dirty="0" smtClean="0"/>
              <a:t>general plan includes a goal “to conserve water resources and improve water quality.” As an action to support this goal it calls for “avoiding impacts to groundwater recharge areas through…clustering of development.”</a:t>
            </a:r>
          </a:p>
          <a:p>
            <a:pPr marL="0" indent="0">
              <a:lnSpc>
                <a:spcPct val="90000"/>
              </a:lnSpc>
              <a:buNone/>
            </a:pPr>
            <a:endParaRPr lang="en-US" altLang="en-US" sz="2400" dirty="0"/>
          </a:p>
          <a:p>
            <a:pPr marL="0" indent="0">
              <a:lnSpc>
                <a:spcPct val="90000"/>
              </a:lnSpc>
              <a:buNone/>
            </a:pPr>
            <a:r>
              <a:rPr lang="en-US" altLang="en-US" sz="2400" b="1" dirty="0" smtClean="0"/>
              <a:t>Larimer County’s </a:t>
            </a:r>
            <a:r>
              <a:rPr lang="en-US" altLang="en-US" sz="2400" dirty="0" smtClean="0"/>
              <a:t>plan calls for smaller lot sizes by requiring 80% open space preservation achieved through clustering. </a:t>
            </a:r>
          </a:p>
        </p:txBody>
      </p:sp>
    </p:spTree>
    <p:extLst>
      <p:ext uri="{BB962C8B-B14F-4D97-AF65-F5344CB8AC3E}">
        <p14:creationId xmlns:p14="http://schemas.microsoft.com/office/powerpoint/2010/main" xmlns="" val="15531260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Best Practices: Infill Development</a:t>
            </a:r>
            <a:endParaRPr lang="en-US" cap="small" dirty="0">
              <a:solidFill>
                <a:srgbClr val="0070C0"/>
              </a:solidFill>
            </a:endParaRPr>
          </a:p>
        </p:txBody>
      </p:sp>
      <p:sp>
        <p:nvSpPr>
          <p:cNvPr id="47107" name="Rectangle 5"/>
          <p:cNvSpPr>
            <a:spLocks noGrp="1" noChangeArrowheads="1"/>
          </p:cNvSpPr>
          <p:nvPr>
            <p:ph idx="4294967295"/>
          </p:nvPr>
        </p:nvSpPr>
        <p:spPr>
          <a:xfrm>
            <a:off x="1207008" y="1853184"/>
            <a:ext cx="9790176" cy="4272980"/>
          </a:xfrm>
        </p:spPr>
        <p:txBody>
          <a:bodyPr/>
          <a:lstStyle/>
          <a:p>
            <a:pPr marL="0" indent="0">
              <a:lnSpc>
                <a:spcPct val="90000"/>
              </a:lnSpc>
              <a:buNone/>
            </a:pPr>
            <a:r>
              <a:rPr lang="en-US" altLang="en-US" sz="2400" b="1" dirty="0" smtClean="0"/>
              <a:t>Colorado Spring’s </a:t>
            </a:r>
            <a:r>
              <a:rPr lang="en-US" altLang="en-US" sz="2400" dirty="0" smtClean="0"/>
              <a:t>land use chapter calls for infill development projects acknowledging their efficient use of public infrastructure including water and wastewater.  </a:t>
            </a:r>
          </a:p>
          <a:p>
            <a:pPr marL="0" indent="0">
              <a:lnSpc>
                <a:spcPct val="90000"/>
              </a:lnSpc>
              <a:buNone/>
            </a:pPr>
            <a:endParaRPr lang="en-US" altLang="en-US" sz="2400" b="1" dirty="0" smtClean="0"/>
          </a:p>
          <a:p>
            <a:pPr marL="0" indent="0">
              <a:lnSpc>
                <a:spcPct val="90000"/>
              </a:lnSpc>
              <a:buNone/>
            </a:pPr>
            <a:r>
              <a:rPr lang="en-US" altLang="en-US" sz="2400" b="1" dirty="0" smtClean="0"/>
              <a:t>Aurora’s</a:t>
            </a:r>
            <a:r>
              <a:rPr lang="en-US" altLang="en-US" sz="2400" dirty="0" smtClean="0"/>
              <a:t> plan calls for infill development to create neighborhood livability and allowing the phased extension of existing water lines in the most cost-affective manner. </a:t>
            </a:r>
          </a:p>
        </p:txBody>
      </p:sp>
    </p:spTree>
    <p:extLst>
      <p:ext uri="{BB962C8B-B14F-4D97-AF65-F5344CB8AC3E}">
        <p14:creationId xmlns:p14="http://schemas.microsoft.com/office/powerpoint/2010/main" xmlns="" val="14192711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Further Examples</a:t>
            </a:r>
            <a:endParaRPr lang="en-US" cap="small" dirty="0">
              <a:solidFill>
                <a:srgbClr val="0070C0"/>
              </a:solidFill>
            </a:endParaRPr>
          </a:p>
        </p:txBody>
      </p:sp>
      <p:sp>
        <p:nvSpPr>
          <p:cNvPr id="26627" name="Rectangle 5"/>
          <p:cNvSpPr>
            <a:spLocks noGrp="1" noChangeArrowheads="1"/>
          </p:cNvSpPr>
          <p:nvPr>
            <p:ph idx="4294967295"/>
          </p:nvPr>
        </p:nvSpPr>
        <p:spPr>
          <a:xfrm>
            <a:off x="1170432" y="1914144"/>
            <a:ext cx="9875520" cy="4212020"/>
          </a:xfrm>
        </p:spPr>
        <p:txBody>
          <a:bodyPr/>
          <a:lstStyle/>
          <a:p>
            <a:pPr>
              <a:lnSpc>
                <a:spcPct val="90000"/>
              </a:lnSpc>
              <a:defRPr/>
            </a:pPr>
            <a:r>
              <a:rPr lang="en-US" altLang="en-US" sz="2400" b="1" dirty="0" smtClean="0"/>
              <a:t>The Southern California Association of Government’s </a:t>
            </a:r>
            <a:r>
              <a:rPr lang="en-US" altLang="en-US" sz="2400" dirty="0" smtClean="0"/>
              <a:t>model plan calls for “greater </a:t>
            </a:r>
            <a:r>
              <a:rPr lang="en-US" altLang="en-US" sz="2400" i="1" dirty="0" smtClean="0"/>
              <a:t>emphasis on multi-family housing </a:t>
            </a:r>
            <a:r>
              <a:rPr lang="en-US" altLang="en-US" sz="2400" dirty="0" smtClean="0"/>
              <a:t>to help reduce per-capita water consumption.”</a:t>
            </a:r>
          </a:p>
          <a:p>
            <a:pPr marL="0" indent="0">
              <a:lnSpc>
                <a:spcPct val="90000"/>
              </a:lnSpc>
              <a:buNone/>
              <a:defRPr/>
            </a:pPr>
            <a:endParaRPr lang="en-US" altLang="en-US" sz="2400" dirty="0" smtClean="0"/>
          </a:p>
          <a:p>
            <a:pPr>
              <a:lnSpc>
                <a:spcPct val="90000"/>
              </a:lnSpc>
              <a:defRPr/>
            </a:pPr>
            <a:r>
              <a:rPr lang="en-US" altLang="en-US" sz="2400" b="1" dirty="0" smtClean="0"/>
              <a:t>Aurora’s</a:t>
            </a:r>
            <a:r>
              <a:rPr lang="en-US" altLang="en-US" sz="2400" dirty="0" smtClean="0"/>
              <a:t> plan calls for </a:t>
            </a:r>
            <a:r>
              <a:rPr lang="en-US" altLang="en-US" sz="2400" i="1" dirty="0" smtClean="0"/>
              <a:t>green infrastructure </a:t>
            </a:r>
            <a:r>
              <a:rPr lang="en-US" altLang="en-US" sz="2400" dirty="0" smtClean="0"/>
              <a:t>including tree planting, xeriscaping, community gardens.</a:t>
            </a:r>
          </a:p>
        </p:txBody>
      </p:sp>
    </p:spTree>
    <p:extLst>
      <p:ext uri="{BB962C8B-B14F-4D97-AF65-F5344CB8AC3E}">
        <p14:creationId xmlns:p14="http://schemas.microsoft.com/office/powerpoint/2010/main" xmlns="" val="36233714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Landscaping Best Practices</a:t>
            </a:r>
            <a:endParaRPr lang="en-US" cap="small" dirty="0">
              <a:solidFill>
                <a:srgbClr val="0070C0"/>
              </a:solidFill>
            </a:endParaRPr>
          </a:p>
        </p:txBody>
      </p:sp>
      <p:sp>
        <p:nvSpPr>
          <p:cNvPr id="20483" name="Rectangle 5"/>
          <p:cNvSpPr>
            <a:spLocks noGrp="1" noChangeArrowheads="1"/>
          </p:cNvSpPr>
          <p:nvPr>
            <p:ph idx="4294967295"/>
          </p:nvPr>
        </p:nvSpPr>
        <p:spPr>
          <a:xfrm>
            <a:off x="1170432" y="1840992"/>
            <a:ext cx="9851136" cy="4285172"/>
          </a:xfrm>
        </p:spPr>
        <p:txBody>
          <a:bodyPr/>
          <a:lstStyle/>
          <a:p>
            <a:pPr marL="0" indent="0">
              <a:lnSpc>
                <a:spcPct val="90000"/>
              </a:lnSpc>
              <a:buNone/>
              <a:defRPr/>
            </a:pPr>
            <a:r>
              <a:rPr lang="en-US" altLang="en-US" sz="2400" b="1" dirty="0" smtClean="0"/>
              <a:t>Identify </a:t>
            </a:r>
            <a:r>
              <a:rPr lang="en-US" altLang="en-US" sz="2400" b="1" dirty="0"/>
              <a:t>landscaping practices that are water conserving as strategies and implementation techniques. </a:t>
            </a:r>
            <a:endParaRPr lang="en-US" altLang="en-US" sz="2400" b="1" dirty="0" smtClean="0"/>
          </a:p>
          <a:p>
            <a:pPr marL="0" indent="0">
              <a:lnSpc>
                <a:spcPct val="90000"/>
              </a:lnSpc>
              <a:buNone/>
              <a:defRPr/>
            </a:pPr>
            <a:endParaRPr lang="en-US" altLang="en-US" sz="2400" b="1" dirty="0"/>
          </a:p>
          <a:p>
            <a:pPr>
              <a:lnSpc>
                <a:spcPct val="90000"/>
              </a:lnSpc>
              <a:buFont typeface="Arial" charset="0"/>
              <a:buChar char="•"/>
              <a:defRPr/>
            </a:pPr>
            <a:r>
              <a:rPr lang="en-US" altLang="en-US" sz="2400" dirty="0" smtClean="0"/>
              <a:t>Xeriscaping</a:t>
            </a:r>
          </a:p>
          <a:p>
            <a:pPr>
              <a:lnSpc>
                <a:spcPct val="90000"/>
              </a:lnSpc>
              <a:buFont typeface="Arial" charset="0"/>
              <a:buChar char="•"/>
              <a:defRPr/>
            </a:pPr>
            <a:r>
              <a:rPr lang="en-US" altLang="en-US" sz="2400" dirty="0" smtClean="0"/>
              <a:t>Soil quality and turf requirements</a:t>
            </a:r>
          </a:p>
          <a:p>
            <a:pPr>
              <a:lnSpc>
                <a:spcPct val="90000"/>
              </a:lnSpc>
              <a:buFont typeface="Arial" charset="0"/>
              <a:buChar char="•"/>
              <a:defRPr/>
            </a:pPr>
            <a:r>
              <a:rPr lang="en-US" altLang="en-US" sz="2400" dirty="0" smtClean="0"/>
              <a:t>Allowable plants</a:t>
            </a:r>
          </a:p>
          <a:p>
            <a:pPr>
              <a:lnSpc>
                <a:spcPct val="90000"/>
              </a:lnSpc>
              <a:buFont typeface="Arial" charset="0"/>
              <a:buChar char="•"/>
              <a:defRPr/>
            </a:pPr>
            <a:r>
              <a:rPr lang="en-US" altLang="en-US" sz="2400" dirty="0" smtClean="0"/>
              <a:t>Tree size requirements</a:t>
            </a:r>
          </a:p>
          <a:p>
            <a:pPr>
              <a:lnSpc>
                <a:spcPct val="90000"/>
              </a:lnSpc>
              <a:buFont typeface="Arial" charset="0"/>
              <a:buChar char="•"/>
              <a:defRPr/>
            </a:pPr>
            <a:r>
              <a:rPr lang="en-US" altLang="en-US" sz="2400" dirty="0" smtClean="0"/>
              <a:t>Irrigation system efficiency requirements</a:t>
            </a:r>
          </a:p>
          <a:p>
            <a:pPr>
              <a:lnSpc>
                <a:spcPct val="90000"/>
              </a:lnSpc>
              <a:buFont typeface="Arial" charset="0"/>
              <a:buChar char="•"/>
              <a:defRPr/>
            </a:pPr>
            <a:r>
              <a:rPr lang="en-US" altLang="en-US" sz="2400" dirty="0" smtClean="0"/>
              <a:t>Water loss limits</a:t>
            </a:r>
          </a:p>
          <a:p>
            <a:pPr>
              <a:lnSpc>
                <a:spcPct val="90000"/>
              </a:lnSpc>
              <a:buFont typeface="Arial" charset="0"/>
              <a:buChar char="•"/>
              <a:defRPr/>
            </a:pPr>
            <a:endParaRPr lang="en-US" altLang="en-US" dirty="0" smtClean="0"/>
          </a:p>
        </p:txBody>
      </p:sp>
    </p:spTree>
    <p:extLst>
      <p:ext uri="{BB962C8B-B14F-4D97-AF65-F5344CB8AC3E}">
        <p14:creationId xmlns:p14="http://schemas.microsoft.com/office/powerpoint/2010/main" xmlns="" val="29249715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cap="small" dirty="0" smtClean="0">
                <a:solidFill>
                  <a:srgbClr val="0070C0"/>
                </a:solidFill>
              </a:rPr>
              <a:t>Landscaping</a:t>
            </a:r>
            <a:r>
              <a:rPr lang="en-US" sz="4000" cap="small" dirty="0">
                <a:solidFill>
                  <a:srgbClr val="0070C0"/>
                </a:solidFill>
              </a:rPr>
              <a:t> Fixture Best Practices</a:t>
            </a:r>
            <a:endParaRPr lang="en-US" sz="1600" cap="small" dirty="0">
              <a:solidFill>
                <a:srgbClr val="0070C0"/>
              </a:solidFill>
            </a:endParaRPr>
          </a:p>
        </p:txBody>
      </p:sp>
      <p:sp>
        <p:nvSpPr>
          <p:cNvPr id="20483" name="Rectangle 5"/>
          <p:cNvSpPr>
            <a:spLocks noGrp="1" noChangeArrowheads="1"/>
          </p:cNvSpPr>
          <p:nvPr>
            <p:ph idx="4294967295"/>
          </p:nvPr>
        </p:nvSpPr>
        <p:spPr>
          <a:xfrm>
            <a:off x="1231392" y="1828800"/>
            <a:ext cx="9753600" cy="4297364"/>
          </a:xfrm>
        </p:spPr>
        <p:txBody>
          <a:bodyPr/>
          <a:lstStyle/>
          <a:p>
            <a:pPr marL="0" indent="0">
              <a:lnSpc>
                <a:spcPct val="90000"/>
              </a:lnSpc>
              <a:buNone/>
              <a:defRPr/>
            </a:pPr>
            <a:r>
              <a:rPr lang="en-US" altLang="en-US" sz="2400" b="1" dirty="0" smtClean="0"/>
              <a:t>Identify </a:t>
            </a:r>
            <a:r>
              <a:rPr lang="en-US" altLang="en-US" sz="2400" b="1" dirty="0"/>
              <a:t>landscaping fixture practices that are water conserving as strategies and implementation techniques. </a:t>
            </a:r>
            <a:endParaRPr lang="en-US" altLang="en-US" sz="2400" b="1" dirty="0" smtClean="0"/>
          </a:p>
          <a:p>
            <a:pPr marL="0" indent="0">
              <a:lnSpc>
                <a:spcPct val="90000"/>
              </a:lnSpc>
              <a:buNone/>
              <a:defRPr/>
            </a:pPr>
            <a:endParaRPr lang="en-US" altLang="en-US" sz="2400" b="1" dirty="0"/>
          </a:p>
          <a:p>
            <a:pPr>
              <a:lnSpc>
                <a:spcPct val="90000"/>
              </a:lnSpc>
              <a:buFont typeface="Arial" charset="0"/>
              <a:buChar char="•"/>
              <a:defRPr/>
            </a:pPr>
            <a:r>
              <a:rPr lang="en-US" altLang="en-US" sz="2400" dirty="0" smtClean="0"/>
              <a:t>Irrigation system efficiency requirements</a:t>
            </a:r>
          </a:p>
          <a:p>
            <a:pPr>
              <a:lnSpc>
                <a:spcPct val="90000"/>
              </a:lnSpc>
              <a:buFont typeface="Arial" charset="0"/>
              <a:buChar char="•"/>
              <a:defRPr/>
            </a:pPr>
            <a:r>
              <a:rPr lang="en-US" altLang="en-US" sz="2400" dirty="0" smtClean="0"/>
              <a:t>Rain sensors</a:t>
            </a:r>
          </a:p>
          <a:p>
            <a:pPr>
              <a:lnSpc>
                <a:spcPct val="90000"/>
              </a:lnSpc>
              <a:buFont typeface="Arial" charset="0"/>
              <a:buChar char="•"/>
              <a:defRPr/>
            </a:pPr>
            <a:r>
              <a:rPr lang="en-US" altLang="en-US" sz="2400" dirty="0" smtClean="0"/>
              <a:t>Water harvesting</a:t>
            </a:r>
          </a:p>
          <a:p>
            <a:pPr>
              <a:lnSpc>
                <a:spcPct val="90000"/>
              </a:lnSpc>
              <a:buFont typeface="Arial" charset="0"/>
              <a:buChar char="•"/>
              <a:defRPr/>
            </a:pPr>
            <a:r>
              <a:rPr lang="en-US" altLang="en-US" sz="2400" dirty="0" smtClean="0"/>
              <a:t>Fixture efficiency standards </a:t>
            </a:r>
          </a:p>
          <a:p>
            <a:pPr>
              <a:lnSpc>
                <a:spcPct val="90000"/>
              </a:lnSpc>
              <a:buFont typeface="Arial" charset="0"/>
              <a:buChar char="•"/>
              <a:defRPr/>
            </a:pPr>
            <a:r>
              <a:rPr lang="en-US" altLang="en-US" sz="2400" dirty="0" smtClean="0"/>
              <a:t>Positive shut offs</a:t>
            </a:r>
          </a:p>
        </p:txBody>
      </p:sp>
    </p:spTree>
    <p:extLst>
      <p:ext uri="{BB962C8B-B14F-4D97-AF65-F5344CB8AC3E}">
        <p14:creationId xmlns:p14="http://schemas.microsoft.com/office/powerpoint/2010/main" xmlns="" val="4505489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p:txBody>
          <a:bodyPr/>
          <a:lstStyle/>
          <a:p>
            <a:pPr>
              <a:defRPr/>
            </a:pPr>
            <a:r>
              <a:rPr lang="en-US" sz="4000" cap="small" dirty="0">
                <a:solidFill>
                  <a:srgbClr val="0070C0"/>
                </a:solidFill>
              </a:rPr>
              <a:t>Water Conserving Fixture Best Practices</a:t>
            </a:r>
            <a:endParaRPr lang="en-US" sz="1600" cap="small" dirty="0">
              <a:solidFill>
                <a:srgbClr val="0070C0"/>
              </a:solidFill>
            </a:endParaRPr>
          </a:p>
        </p:txBody>
      </p:sp>
      <p:sp>
        <p:nvSpPr>
          <p:cNvPr id="20483" name="Rectangle 5"/>
          <p:cNvSpPr>
            <a:spLocks noGrp="1" noChangeArrowheads="1"/>
          </p:cNvSpPr>
          <p:nvPr>
            <p:ph idx="4294967295"/>
          </p:nvPr>
        </p:nvSpPr>
        <p:spPr>
          <a:xfrm>
            <a:off x="1219200" y="1889760"/>
            <a:ext cx="9729216" cy="4236404"/>
          </a:xfrm>
        </p:spPr>
        <p:txBody>
          <a:bodyPr/>
          <a:lstStyle/>
          <a:p>
            <a:pPr marL="0" indent="0">
              <a:lnSpc>
                <a:spcPct val="90000"/>
              </a:lnSpc>
              <a:buNone/>
              <a:defRPr/>
            </a:pPr>
            <a:r>
              <a:rPr lang="en-US" altLang="en-US" sz="2400" b="1" dirty="0"/>
              <a:t>Identify interior fixtures that can be made more water conserving:  </a:t>
            </a:r>
          </a:p>
          <a:p>
            <a:pPr marL="0" indent="0">
              <a:lnSpc>
                <a:spcPct val="90000"/>
              </a:lnSpc>
              <a:buNone/>
              <a:defRPr/>
            </a:pPr>
            <a:endParaRPr lang="en-US" altLang="en-US" sz="2400" b="1" dirty="0"/>
          </a:p>
          <a:p>
            <a:pPr>
              <a:lnSpc>
                <a:spcPct val="90000"/>
              </a:lnSpc>
              <a:defRPr/>
            </a:pPr>
            <a:r>
              <a:rPr lang="en-US" altLang="en-US" sz="2400" dirty="0"/>
              <a:t>Green plumbing </a:t>
            </a:r>
          </a:p>
          <a:p>
            <a:pPr>
              <a:lnSpc>
                <a:spcPct val="90000"/>
              </a:lnSpc>
              <a:defRPr/>
            </a:pPr>
            <a:r>
              <a:rPr lang="en-US" altLang="en-US" sz="2400" dirty="0"/>
              <a:t>Water reuse</a:t>
            </a:r>
          </a:p>
          <a:p>
            <a:pPr>
              <a:lnSpc>
                <a:spcPct val="90000"/>
              </a:lnSpc>
              <a:defRPr/>
            </a:pPr>
            <a:r>
              <a:rPr lang="en-US" altLang="en-US" sz="2400" dirty="0"/>
              <a:t>Low-flush toilets</a:t>
            </a:r>
          </a:p>
          <a:p>
            <a:pPr>
              <a:lnSpc>
                <a:spcPct val="90000"/>
              </a:lnSpc>
              <a:defRPr/>
            </a:pPr>
            <a:r>
              <a:rPr lang="en-US" altLang="en-US" sz="2400" dirty="0"/>
              <a:t>Low-volume interior faucets</a:t>
            </a:r>
          </a:p>
          <a:p>
            <a:pPr>
              <a:lnSpc>
                <a:spcPct val="90000"/>
              </a:lnSpc>
              <a:defRPr/>
            </a:pPr>
            <a:r>
              <a:rPr lang="en-US" altLang="en-US" sz="2400" dirty="0"/>
              <a:t>Smart meters</a:t>
            </a:r>
          </a:p>
          <a:p>
            <a:pPr marL="0" indent="0">
              <a:lnSpc>
                <a:spcPct val="90000"/>
              </a:lnSpc>
              <a:buNone/>
              <a:defRPr/>
            </a:pPr>
            <a:endParaRPr lang="en-US" altLang="en-US" sz="2800" b="1" dirty="0"/>
          </a:p>
          <a:p>
            <a:pPr>
              <a:lnSpc>
                <a:spcPct val="90000"/>
              </a:lnSpc>
              <a:buFont typeface="Arial" charset="0"/>
              <a:buChar char="•"/>
              <a:defRPr/>
            </a:pPr>
            <a:endParaRPr lang="en-US" altLang="en-US" dirty="0" smtClean="0"/>
          </a:p>
        </p:txBody>
      </p:sp>
    </p:spTree>
    <p:extLst>
      <p:ext uri="{BB962C8B-B14F-4D97-AF65-F5344CB8AC3E}">
        <p14:creationId xmlns:p14="http://schemas.microsoft.com/office/powerpoint/2010/main" xmlns="" val="35854974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81000"/>
            <a:ext cx="7467600" cy="533400"/>
          </a:xfrm>
        </p:spPr>
        <p:txBody>
          <a:bodyPr>
            <a:noAutofit/>
          </a:bodyPr>
          <a:lstStyle/>
          <a:p>
            <a:pPr>
              <a:defRPr/>
            </a:pPr>
            <a:r>
              <a:rPr lang="en-US" cap="small" dirty="0" smtClean="0">
                <a:solidFill>
                  <a:srgbClr val="0070C0"/>
                </a:solidFill>
              </a:rPr>
              <a:t>Water Conservation -Best Practices</a:t>
            </a:r>
            <a:endParaRPr lang="en-US" cap="small" dirty="0">
              <a:solidFill>
                <a:srgbClr val="0070C0"/>
              </a:solidFill>
            </a:endParaRPr>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xmlns="" val="1492039249"/>
              </p:ext>
            </p:extLst>
          </p:nvPr>
        </p:nvGraphicFramePr>
        <p:xfrm>
          <a:off x="2286000" y="1378040"/>
          <a:ext cx="8158765" cy="5306098"/>
        </p:xfrm>
        <a:graphic>
          <a:graphicData uri="http://schemas.openxmlformats.org/drawingml/2006/table">
            <a:tbl>
              <a:tblPr/>
              <a:tblGrid>
                <a:gridCol w="3553117"/>
                <a:gridCol w="724025"/>
                <a:gridCol w="789400"/>
                <a:gridCol w="920150"/>
                <a:gridCol w="724024"/>
                <a:gridCol w="724025"/>
                <a:gridCol w="724024"/>
              </a:tblGrid>
              <a:tr h="383983">
                <a:tc gridSpan="7">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300"/>
                        </a:spcBef>
                        <a:spcAft>
                          <a:spcPts val="300"/>
                        </a:spcAft>
                        <a:buClrTx/>
                        <a:buSzTx/>
                        <a:buFontTx/>
                        <a:buNone/>
                        <a:tabLst/>
                      </a:pPr>
                      <a:r>
                        <a:rPr kumimoji="0" lang="en-US" altLang="en-US"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WATER CONSERVATION IN THE LAND USE SYSTEM </a:t>
                      </a:r>
                      <a:endParaRPr kumimoji="0" lang="en-US" alt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4615">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Water Conservation Measures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Comp</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Plan</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Zoning Regulations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Subdivision</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Regulations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Site Plan</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Building</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Code</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Plumbing</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ts val="200"/>
                        </a:spcBef>
                        <a:spcAft>
                          <a:spcPts val="2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Code</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r>
              <a:tr h="220875">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LANDUSE</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Urban growth boundary</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Denser development(more homes/acre)</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Cluster development (reduce lot size)</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Mixed-use development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Mixed housing types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Compact mixed use</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EQUIPMENT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Green plumbing code</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Indoor fixture efficiency standards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Reuse of water</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Smart meters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Sub metering multifamily units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Incentives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LANDSCAPE</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Landscape codes matched to land use type</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Landscape plan requirements(xeriscaping)</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Soil quality requirements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Plant list/Allowable plants</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875">
                <a:tc>
                  <a:txBody>
                    <a:bodyPr/>
                    <a:lstStyle>
                      <a:lvl1pPr marL="161925"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61925" marR="0" lvl="0" indent="0" algn="l" defTabSz="914400" rtl="0" eaLnBrk="1" fontAlgn="base" latinLnBrk="0" hangingPunct="1">
                        <a:lnSpc>
                          <a:spcPct val="115000"/>
                        </a:lnSpc>
                        <a:spcBef>
                          <a:spcPts val="100"/>
                        </a:spcBef>
                        <a:spcAft>
                          <a:spcPts val="100"/>
                        </a:spcAft>
                        <a:buClrTx/>
                        <a:buSzTx/>
                        <a:buFontTx/>
                        <a:buNone/>
                        <a:tabLst/>
                      </a:pPr>
                      <a:r>
                        <a:rPr kumimoji="0" lang="en-US" altLang="en-US"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Tree size requirement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horzOverflow="overflow">
                    <a:lnL w="8572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lnTlToBr>
                      <a:noFill/>
                    </a:lnTlToBr>
                    <a:lnBlToTr>
                      <a:noFill/>
                    </a:lnBlToTr>
                    <a:noFill/>
                  </a:tcPr>
                </a:tc>
                <a:tc>
                  <a:txBody>
                    <a:bodyPr/>
                    <a:lstStyle>
                      <a:lvl1pPr marL="171450"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17145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sym typeface="Wingdings 2" pitchFamily="18" charset="2"/>
                        </a:rPr>
                        <a:t></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1"/>
                        </a:buClr>
                        <a:buSzPct val="70000"/>
                        <a:buFont typeface="Wingdings" pitchFamily="2" charset="2"/>
                        <a:defRPr sz="20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defRPr sz="19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defRPr sz="1600">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defRPr sz="1600">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defRPr sz="14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defRPr sz="1400">
                          <a:solidFill>
                            <a:schemeClr val="tx1"/>
                          </a:solidFill>
                          <a:latin typeface="Century Schoolbook" pitchFamily="18" charset="0"/>
                        </a:defRPr>
                      </a:lvl9pPr>
                    </a:lstStyle>
                    <a:p>
                      <a:pPr marL="0" marR="0" lvl="0" indent="0" algn="ctr" defTabSz="914400" rtl="0" eaLnBrk="1" fontAlgn="base" latinLnBrk="0" hangingPunct="1">
                        <a:lnSpc>
                          <a:spcPct val="115000"/>
                        </a:lnSpc>
                        <a:spcBef>
                          <a:spcPts val="100"/>
                        </a:spcBef>
                        <a:spcAft>
                          <a:spcPts val="100"/>
                        </a:spcAft>
                        <a:buClrTx/>
                        <a:buSzTx/>
                        <a:buFontTx/>
                        <a:buNone/>
                        <a:tabLst/>
                      </a:pPr>
                      <a:r>
                        <a:rPr kumimoji="0" lang="en-US" altLang="en-US"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90" marR="8890" marT="0" marB="0" anchor="ctr" horzOverflow="overflow">
                    <a:lnL w="12700" cap="flat" cmpd="sng"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6856881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accent1"/>
                </a:solidFill>
              </a:rPr>
              <a:t>Westminster City Council Strategic Plan Objective:</a:t>
            </a:r>
            <a:endParaRPr lang="en-US" dirty="0">
              <a:solidFill>
                <a:schemeClr val="accent1"/>
              </a:solidFill>
            </a:endParaRPr>
          </a:p>
        </p:txBody>
      </p:sp>
      <p:sp>
        <p:nvSpPr>
          <p:cNvPr id="3" name="Subtitle 2"/>
          <p:cNvSpPr>
            <a:spLocks noGrp="1"/>
          </p:cNvSpPr>
          <p:nvPr>
            <p:ph type="subTitle" idx="1"/>
          </p:nvPr>
        </p:nvSpPr>
        <p:spPr>
          <a:xfrm>
            <a:off x="2606351" y="4061089"/>
            <a:ext cx="6858000" cy="1241822"/>
          </a:xfrm>
        </p:spPr>
        <p:txBody>
          <a:bodyPr>
            <a:noAutofit/>
          </a:bodyPr>
          <a:lstStyle/>
          <a:p>
            <a:r>
              <a:rPr lang="en-US" sz="3600" dirty="0"/>
              <a:t>“Westminster is the next Urban Center of the Colorado Front Range”</a:t>
            </a:r>
          </a:p>
        </p:txBody>
      </p:sp>
    </p:spTree>
    <p:extLst>
      <p:ext uri="{BB962C8B-B14F-4D97-AF65-F5344CB8AC3E}">
        <p14:creationId xmlns:p14="http://schemas.microsoft.com/office/powerpoint/2010/main" xmlns="" val="3300078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6035841" y="951484"/>
            <a:ext cx="4191803" cy="4971770"/>
          </a:xfrm>
          <a:prstGeom prst="rect">
            <a:avLst/>
          </a:prstGeom>
        </p:spPr>
      </p:pic>
      <p:sp>
        <p:nvSpPr>
          <p:cNvPr id="2" name="Title 1"/>
          <p:cNvSpPr>
            <a:spLocks noGrp="1"/>
          </p:cNvSpPr>
          <p:nvPr>
            <p:ph type="title"/>
          </p:nvPr>
        </p:nvSpPr>
        <p:spPr>
          <a:xfrm>
            <a:off x="1752600" y="304800"/>
            <a:ext cx="4577036" cy="816186"/>
          </a:xfrm>
        </p:spPr>
        <p:txBody>
          <a:bodyPr>
            <a:noAutofit/>
          </a:bodyPr>
          <a:lstStyle/>
          <a:p>
            <a:r>
              <a:rPr lang="en-US" sz="2400" dirty="0">
                <a:solidFill>
                  <a:schemeClr val="accent1"/>
                </a:solidFill>
              </a:rPr>
              <a:t>City of Westminster 2013 Comprehensive Plan</a:t>
            </a:r>
          </a:p>
        </p:txBody>
      </p:sp>
      <p:pic>
        <p:nvPicPr>
          <p:cNvPr id="3" name="Picture 2"/>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909090" y="1411706"/>
            <a:ext cx="3400425" cy="4400550"/>
          </a:xfrm>
          <a:prstGeom prst="rect">
            <a:avLst/>
          </a:prstGeom>
          <a:ln w="12700">
            <a:solidFill>
              <a:schemeClr val="tx1"/>
            </a:solidFill>
          </a:ln>
          <a:effectLst>
            <a:outerShdw blurRad="50800" dist="50800" dir="2700000" algn="ctr" rotWithShape="0">
              <a:srgbClr val="000000">
                <a:alpha val="43137"/>
              </a:srgbClr>
            </a:outerShdw>
          </a:effectLst>
        </p:spPr>
      </p:pic>
    </p:spTree>
    <p:extLst>
      <p:ext uri="{BB962C8B-B14F-4D97-AF65-F5344CB8AC3E}">
        <p14:creationId xmlns:p14="http://schemas.microsoft.com/office/powerpoint/2010/main" xmlns="" val="3012864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9144000" cy="702902"/>
          </a:xfrm>
        </p:spPr>
        <p:txBody>
          <a:bodyPr>
            <a:noAutofit/>
          </a:bodyPr>
          <a:lstStyle/>
          <a:p>
            <a:r>
              <a:rPr lang="en-US" sz="3200" dirty="0">
                <a:solidFill>
                  <a:schemeClr val="accent1"/>
                </a:solidFill>
              </a:rPr>
              <a:t>Relationship between Land Use Planning and Water Planning  </a:t>
            </a:r>
          </a:p>
        </p:txBody>
      </p:sp>
      <p:sp>
        <p:nvSpPr>
          <p:cNvPr id="5" name="TextBox 4"/>
          <p:cNvSpPr txBox="1"/>
          <p:nvPr/>
        </p:nvSpPr>
        <p:spPr>
          <a:xfrm>
            <a:off x="6772175" y="1472309"/>
            <a:ext cx="3769826" cy="4154984"/>
          </a:xfrm>
          <a:prstGeom prst="rect">
            <a:avLst/>
          </a:prstGeom>
          <a:noFill/>
        </p:spPr>
        <p:txBody>
          <a:bodyPr wrap="square" rtlCol="0">
            <a:spAutoFit/>
          </a:bodyPr>
          <a:lstStyle/>
          <a:p>
            <a:pPr marL="259556" indent="-259556" eaLnBrk="0" fontAlgn="base" hangingPunct="0">
              <a:spcBef>
                <a:spcPct val="0"/>
              </a:spcBef>
              <a:spcAft>
                <a:spcPct val="0"/>
              </a:spcAft>
              <a:buFont typeface="+mj-lt"/>
              <a:buAutoNum type="arabicPeriod"/>
            </a:pPr>
            <a:r>
              <a:rPr lang="en-US" sz="1650" dirty="0">
                <a:solidFill>
                  <a:prstClr val="black"/>
                </a:solidFill>
                <a:ea typeface="Tahoma" panose="020B0604030504040204" pitchFamily="34" charset="0"/>
                <a:cs typeface="Tahoma" panose="020B0604030504040204" pitchFamily="34" charset="0"/>
              </a:rPr>
              <a:t>Consistent Coordination &amp; Communication</a:t>
            </a:r>
          </a:p>
          <a:p>
            <a:pPr marL="259556" indent="-259556" eaLnBrk="0" fontAlgn="base" hangingPunct="0">
              <a:spcBef>
                <a:spcPct val="0"/>
              </a:spcBef>
              <a:spcAft>
                <a:spcPct val="0"/>
              </a:spcAft>
              <a:buFont typeface="+mj-lt"/>
              <a:buAutoNum type="arabicPeriod"/>
            </a:pPr>
            <a:endParaRPr lang="en-US" sz="1650" dirty="0">
              <a:solidFill>
                <a:prstClr val="black"/>
              </a:solidFill>
              <a:ea typeface="Tahoma" panose="020B0604030504040204" pitchFamily="34" charset="0"/>
              <a:cs typeface="Tahoma" panose="020B0604030504040204" pitchFamily="34" charset="0"/>
            </a:endParaRPr>
          </a:p>
          <a:p>
            <a:pPr marL="259556" indent="-259556" eaLnBrk="0" fontAlgn="base" hangingPunct="0">
              <a:spcBef>
                <a:spcPct val="0"/>
              </a:spcBef>
              <a:spcAft>
                <a:spcPct val="0"/>
              </a:spcAft>
              <a:buFont typeface="+mj-lt"/>
              <a:buAutoNum type="arabicPeriod"/>
            </a:pPr>
            <a:r>
              <a:rPr lang="en-US" sz="1650" dirty="0">
                <a:solidFill>
                  <a:prstClr val="black"/>
                </a:solidFill>
                <a:ea typeface="Tahoma" panose="020B0604030504040204" pitchFamily="34" charset="0"/>
                <a:cs typeface="Tahoma" panose="020B0604030504040204" pitchFamily="34" charset="0"/>
              </a:rPr>
              <a:t>Landscape Code</a:t>
            </a:r>
          </a:p>
          <a:p>
            <a:pPr marL="259556" indent="-259556" eaLnBrk="0" fontAlgn="base" hangingPunct="0">
              <a:spcBef>
                <a:spcPct val="0"/>
              </a:spcBef>
              <a:spcAft>
                <a:spcPct val="0"/>
              </a:spcAft>
              <a:buFont typeface="+mj-lt"/>
              <a:buAutoNum type="arabicPeriod"/>
            </a:pPr>
            <a:endParaRPr lang="en-US" sz="1650" dirty="0">
              <a:solidFill>
                <a:prstClr val="black"/>
              </a:solidFill>
              <a:ea typeface="Tahoma" panose="020B0604030504040204" pitchFamily="34" charset="0"/>
              <a:cs typeface="Tahoma" panose="020B0604030504040204" pitchFamily="34" charset="0"/>
            </a:endParaRPr>
          </a:p>
          <a:p>
            <a:pPr marL="259556" indent="-259556" eaLnBrk="0" fontAlgn="base" hangingPunct="0">
              <a:spcBef>
                <a:spcPct val="0"/>
              </a:spcBef>
              <a:spcAft>
                <a:spcPct val="0"/>
              </a:spcAft>
              <a:buFont typeface="+mj-lt"/>
              <a:buAutoNum type="arabicPeriod"/>
            </a:pPr>
            <a:r>
              <a:rPr lang="en-US" sz="1650" dirty="0">
                <a:solidFill>
                  <a:prstClr val="black"/>
                </a:solidFill>
                <a:ea typeface="Tahoma" panose="020B0604030504040204" pitchFamily="34" charset="0"/>
                <a:cs typeface="Tahoma" panose="020B0604030504040204" pitchFamily="34" charset="0"/>
              </a:rPr>
              <a:t>Inspections Process</a:t>
            </a:r>
          </a:p>
          <a:p>
            <a:pPr marL="259556" indent="-259556" eaLnBrk="0" fontAlgn="base" hangingPunct="0">
              <a:spcBef>
                <a:spcPct val="0"/>
              </a:spcBef>
              <a:spcAft>
                <a:spcPct val="0"/>
              </a:spcAft>
              <a:buFont typeface="+mj-lt"/>
              <a:buAutoNum type="arabicPeriod"/>
            </a:pPr>
            <a:endParaRPr lang="en-US" sz="1650" dirty="0">
              <a:solidFill>
                <a:prstClr val="black"/>
              </a:solidFill>
              <a:ea typeface="Tahoma" panose="020B0604030504040204" pitchFamily="34" charset="0"/>
              <a:cs typeface="Tahoma" panose="020B0604030504040204" pitchFamily="34" charset="0"/>
            </a:endParaRPr>
          </a:p>
          <a:p>
            <a:pPr marL="259556" indent="-259556" eaLnBrk="0" fontAlgn="base" hangingPunct="0">
              <a:spcBef>
                <a:spcPct val="0"/>
              </a:spcBef>
              <a:spcAft>
                <a:spcPct val="0"/>
              </a:spcAft>
              <a:buFont typeface="+mj-lt"/>
              <a:buAutoNum type="arabicPeriod"/>
            </a:pPr>
            <a:r>
              <a:rPr lang="en-US" sz="1650" dirty="0">
                <a:solidFill>
                  <a:prstClr val="black"/>
                </a:solidFill>
                <a:ea typeface="Tahoma" panose="020B0604030504040204" pitchFamily="34" charset="0"/>
                <a:cs typeface="Tahoma" panose="020B0604030504040204" pitchFamily="34" charset="0"/>
              </a:rPr>
              <a:t>Post Occupancy Permit Inspections</a:t>
            </a:r>
          </a:p>
          <a:p>
            <a:pPr marL="259556" indent="-259556" eaLnBrk="0" fontAlgn="base" hangingPunct="0">
              <a:spcBef>
                <a:spcPct val="0"/>
              </a:spcBef>
              <a:spcAft>
                <a:spcPct val="0"/>
              </a:spcAft>
              <a:buFont typeface="+mj-lt"/>
              <a:buAutoNum type="arabicPeriod"/>
            </a:pPr>
            <a:endParaRPr lang="en-US" sz="1650" dirty="0">
              <a:solidFill>
                <a:prstClr val="black"/>
              </a:solidFill>
              <a:ea typeface="Tahoma" panose="020B0604030504040204" pitchFamily="34" charset="0"/>
              <a:cs typeface="Tahoma" panose="020B0604030504040204" pitchFamily="34" charset="0"/>
            </a:endParaRPr>
          </a:p>
          <a:p>
            <a:pPr marL="259556" indent="-259556" eaLnBrk="0" fontAlgn="base" hangingPunct="0">
              <a:spcBef>
                <a:spcPct val="0"/>
              </a:spcBef>
              <a:spcAft>
                <a:spcPct val="0"/>
              </a:spcAft>
              <a:buFont typeface="+mj-lt"/>
              <a:buAutoNum type="arabicPeriod"/>
            </a:pPr>
            <a:r>
              <a:rPr lang="en-US" sz="1650" dirty="0">
                <a:solidFill>
                  <a:prstClr val="black"/>
                </a:solidFill>
                <a:ea typeface="Tahoma" panose="020B0604030504040204" pitchFamily="34" charset="0"/>
                <a:cs typeface="Tahoma" panose="020B0604030504040204" pitchFamily="34" charset="0"/>
              </a:rPr>
              <a:t>Audits</a:t>
            </a:r>
          </a:p>
          <a:p>
            <a:pPr marL="259556" indent="-259556" eaLnBrk="0" fontAlgn="base" hangingPunct="0">
              <a:spcBef>
                <a:spcPct val="0"/>
              </a:spcBef>
              <a:spcAft>
                <a:spcPct val="0"/>
              </a:spcAft>
              <a:buFont typeface="+mj-lt"/>
              <a:buAutoNum type="arabicPeriod"/>
            </a:pPr>
            <a:endParaRPr lang="en-US" sz="1650" dirty="0">
              <a:solidFill>
                <a:prstClr val="black"/>
              </a:solidFill>
              <a:ea typeface="Tahoma" panose="020B0604030504040204" pitchFamily="34" charset="0"/>
              <a:cs typeface="Tahoma" panose="020B0604030504040204" pitchFamily="34" charset="0"/>
            </a:endParaRPr>
          </a:p>
          <a:p>
            <a:pPr marL="259556" indent="-259556" eaLnBrk="0" fontAlgn="base" hangingPunct="0">
              <a:spcBef>
                <a:spcPct val="0"/>
              </a:spcBef>
              <a:spcAft>
                <a:spcPct val="0"/>
              </a:spcAft>
              <a:buFont typeface="+mj-lt"/>
              <a:buAutoNum type="arabicPeriod"/>
            </a:pPr>
            <a:r>
              <a:rPr lang="en-US" sz="1650" dirty="0">
                <a:solidFill>
                  <a:prstClr val="black"/>
                </a:solidFill>
                <a:ea typeface="Tahoma" panose="020B0604030504040204" pitchFamily="34" charset="0"/>
                <a:cs typeface="Tahoma" panose="020B0604030504040204" pitchFamily="34" charset="0"/>
              </a:rPr>
              <a:t>Right Pricing of Utilities</a:t>
            </a:r>
          </a:p>
          <a:p>
            <a:pPr marL="259556" indent="-259556" eaLnBrk="0" fontAlgn="base" hangingPunct="0">
              <a:spcBef>
                <a:spcPct val="0"/>
              </a:spcBef>
              <a:spcAft>
                <a:spcPct val="0"/>
              </a:spcAft>
              <a:buFont typeface="+mj-lt"/>
              <a:buAutoNum type="arabicPeriod"/>
            </a:pPr>
            <a:endParaRPr lang="en-US" sz="1650" dirty="0">
              <a:solidFill>
                <a:prstClr val="black"/>
              </a:solidFill>
              <a:ea typeface="Tahoma" panose="020B0604030504040204" pitchFamily="34" charset="0"/>
              <a:cs typeface="Tahoma" panose="020B0604030504040204" pitchFamily="34" charset="0"/>
            </a:endParaRPr>
          </a:p>
          <a:p>
            <a:pPr marL="259556" indent="-259556" eaLnBrk="0" fontAlgn="base" hangingPunct="0">
              <a:spcBef>
                <a:spcPct val="0"/>
              </a:spcBef>
              <a:spcAft>
                <a:spcPct val="0"/>
              </a:spcAft>
              <a:buFont typeface="+mj-lt"/>
              <a:buAutoNum type="arabicPeriod"/>
            </a:pPr>
            <a:r>
              <a:rPr lang="en-US" sz="1650" dirty="0">
                <a:solidFill>
                  <a:prstClr val="black"/>
                </a:solidFill>
                <a:ea typeface="Tahoma" panose="020B0604030504040204" pitchFamily="34" charset="0"/>
                <a:cs typeface="Tahoma" panose="020B0604030504040204" pitchFamily="34" charset="0"/>
              </a:rPr>
              <a:t>Comprehensive Plan &amp; Comprehensive Water Supply Plan updates </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xmlns="" val="0"/>
              </a:ext>
            </a:extLst>
          </a:blip>
          <a:srcRect b="11225"/>
          <a:stretch/>
        </p:blipFill>
        <p:spPr>
          <a:xfrm>
            <a:off x="1799867" y="1543050"/>
            <a:ext cx="2422279" cy="1612791"/>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t="21432" b="2846"/>
          <a:stretch/>
        </p:blipFill>
        <p:spPr>
          <a:xfrm>
            <a:off x="1798097" y="3275599"/>
            <a:ext cx="2423873" cy="2447223"/>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xmlns="" val="0"/>
              </a:ext>
            </a:extLst>
          </a:blip>
          <a:srcRect l="17340" r="27918" b="9022"/>
          <a:stretch/>
        </p:blipFill>
        <p:spPr>
          <a:xfrm>
            <a:off x="4338975" y="1349587"/>
            <a:ext cx="2362405" cy="2616925"/>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3469" t="1305" r="8922" b="1"/>
          <a:stretch/>
        </p:blipFill>
        <p:spPr>
          <a:xfrm>
            <a:off x="4338974" y="4084121"/>
            <a:ext cx="2187756" cy="1638701"/>
          </a:xfrm>
          <a:prstGeom prst="rect">
            <a:avLst/>
          </a:prstGeom>
        </p:spPr>
      </p:pic>
    </p:spTree>
    <p:extLst>
      <p:ext uri="{BB962C8B-B14F-4D97-AF65-F5344CB8AC3E}">
        <p14:creationId xmlns:p14="http://schemas.microsoft.com/office/powerpoint/2010/main" xmlns="" val="3796413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1676400" y="14978"/>
            <a:ext cx="8839200" cy="6682253"/>
          </a:xfrm>
          <a:prstGeom prst="rect">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solidFill>
                <a:prstClr val="black"/>
              </a:solidFill>
              <a:latin typeface="Times New Roman" pitchFamily="18" charset="0"/>
            </a:endParaRPr>
          </a:p>
        </p:txBody>
      </p:sp>
      <p:sp>
        <p:nvSpPr>
          <p:cNvPr id="258050" name="Rectangle 1042"/>
          <p:cNvSpPr>
            <a:spLocks noGrp="1" noChangeArrowheads="1"/>
          </p:cNvSpPr>
          <p:nvPr>
            <p:ph type="title"/>
          </p:nvPr>
        </p:nvSpPr>
        <p:spPr>
          <a:xfrm>
            <a:off x="1659835" y="775190"/>
            <a:ext cx="9144000" cy="1519238"/>
          </a:xfrm>
        </p:spPr>
        <p:txBody>
          <a:bodyPr>
            <a:normAutofit fontScale="90000"/>
          </a:bodyPr>
          <a:lstStyle/>
          <a:p>
            <a:pPr algn="ctr"/>
            <a:r>
              <a:rPr lang="en-US" b="1" dirty="0" smtClean="0">
                <a:effectLst>
                  <a:outerShdw blurRad="38100" dist="38100" dir="2700000" algn="tl">
                    <a:srgbClr val="000000">
                      <a:alpha val="43137"/>
                    </a:srgbClr>
                  </a:outerShdw>
                </a:effectLst>
              </a:rPr>
              <a:t>Municipal Water Supply Planning</a:t>
            </a:r>
            <a:br>
              <a:rPr lang="en-US" b="1" dirty="0" smtClean="0">
                <a:effectLst>
                  <a:outerShdw blurRad="38100" dist="38100" dir="2700000" algn="tl">
                    <a:srgbClr val="000000">
                      <a:alpha val="43137"/>
                    </a:srgbClr>
                  </a:outerShdw>
                </a:effectLst>
              </a:rPr>
            </a:br>
            <a:r>
              <a:rPr lang="en-US" b="1" dirty="0" smtClean="0">
                <a:solidFill>
                  <a:schemeClr val="bg1"/>
                </a:solidFill>
                <a:effectLst>
                  <a:outerShdw blurRad="38100" dist="38100" dir="2700000" algn="tl">
                    <a:srgbClr val="000000">
                      <a:alpha val="43137"/>
                    </a:srgbClr>
                  </a:outerShdw>
                </a:effectLst>
              </a:rPr>
              <a:t/>
            </a:r>
            <a:br>
              <a:rPr lang="en-US" b="1" dirty="0" smtClean="0">
                <a:solidFill>
                  <a:schemeClr val="bg1"/>
                </a:solidFill>
                <a:effectLst>
                  <a:outerShdw blurRad="38100" dist="38100" dir="2700000" algn="tl">
                    <a:srgbClr val="000000">
                      <a:alpha val="43137"/>
                    </a:srgbClr>
                  </a:outerShdw>
                </a:effectLst>
              </a:rPr>
            </a:br>
            <a:r>
              <a:rPr lang="en-US" sz="2700" b="1" dirty="0">
                <a:effectLst>
                  <a:outerShdw blurRad="38100" dist="38100" dir="2700000" algn="tl">
                    <a:srgbClr val="000000">
                      <a:alpha val="43137"/>
                    </a:srgbClr>
                  </a:outerShdw>
                </a:effectLst>
              </a:rPr>
              <a:t/>
            </a:r>
            <a:br>
              <a:rPr lang="en-US" sz="2700" b="1" dirty="0">
                <a:effectLst>
                  <a:outerShdw blurRad="38100" dist="38100" dir="2700000" algn="tl">
                    <a:srgbClr val="000000">
                      <a:alpha val="43137"/>
                    </a:srgbClr>
                  </a:outerShdw>
                </a:effectLst>
              </a:rPr>
            </a:br>
            <a:r>
              <a:rPr lang="en-US" sz="2700" b="1" dirty="0">
                <a:effectLst>
                  <a:outerShdw blurRad="38100" dist="38100" dir="2700000" algn="tl">
                    <a:srgbClr val="000000">
                      <a:alpha val="43137"/>
                    </a:srgbClr>
                  </a:outerShdw>
                </a:effectLst>
              </a:rPr>
              <a:t/>
            </a:r>
            <a:br>
              <a:rPr lang="en-US" sz="2700" b="1" dirty="0">
                <a:effectLst>
                  <a:outerShdw blurRad="38100" dist="38100" dir="2700000" algn="tl">
                    <a:srgbClr val="000000">
                      <a:alpha val="43137"/>
                    </a:srgbClr>
                  </a:outerShdw>
                </a:effectLst>
              </a:rPr>
            </a:br>
            <a:endParaRPr lang="en-US" sz="2700" b="1" dirty="0">
              <a:effectLst>
                <a:outerShdw blurRad="38100" dist="38100" dir="2700000" algn="tl">
                  <a:srgbClr val="000000">
                    <a:alpha val="43137"/>
                  </a:srgbClr>
                </a:outerShdw>
              </a:effectLst>
            </a:endParaRPr>
          </a:p>
        </p:txBody>
      </p:sp>
      <p:graphicFrame>
        <p:nvGraphicFramePr>
          <p:cNvPr id="2" name="Diagram 1"/>
          <p:cNvGraphicFramePr/>
          <p:nvPr>
            <p:extLst/>
          </p:nvPr>
        </p:nvGraphicFramePr>
        <p:xfrm>
          <a:off x="2514601" y="1735250"/>
          <a:ext cx="6619009" cy="4528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p:cNvSpPr/>
          <p:nvPr/>
        </p:nvSpPr>
        <p:spPr>
          <a:xfrm>
            <a:off x="9004644" y="3796049"/>
            <a:ext cx="1500188" cy="91856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Computer Modeling</a:t>
            </a:r>
          </a:p>
        </p:txBody>
      </p:sp>
      <p:sp>
        <p:nvSpPr>
          <p:cNvPr id="5" name="Oval 4"/>
          <p:cNvSpPr/>
          <p:nvPr/>
        </p:nvSpPr>
        <p:spPr>
          <a:xfrm>
            <a:off x="8118923" y="1351053"/>
            <a:ext cx="1500188" cy="91856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What is Worst Case?</a:t>
            </a:r>
          </a:p>
        </p:txBody>
      </p:sp>
      <p:sp>
        <p:nvSpPr>
          <p:cNvPr id="6" name="Oval 5"/>
          <p:cNvSpPr/>
          <p:nvPr/>
        </p:nvSpPr>
        <p:spPr>
          <a:xfrm>
            <a:off x="8723864" y="2420809"/>
            <a:ext cx="1600200" cy="97170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Drought Resilience?</a:t>
            </a:r>
          </a:p>
        </p:txBody>
      </p:sp>
      <p:sp>
        <p:nvSpPr>
          <p:cNvPr id="8" name="Oval 7"/>
          <p:cNvSpPr/>
          <p:nvPr/>
        </p:nvSpPr>
        <p:spPr>
          <a:xfrm>
            <a:off x="8769005" y="5198265"/>
            <a:ext cx="1700213" cy="105988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Engineering Analysis</a:t>
            </a:r>
          </a:p>
        </p:txBody>
      </p:sp>
      <p:sp>
        <p:nvSpPr>
          <p:cNvPr id="9" name="Oval 8"/>
          <p:cNvSpPr/>
          <p:nvPr/>
        </p:nvSpPr>
        <p:spPr>
          <a:xfrm>
            <a:off x="1676400" y="2743200"/>
            <a:ext cx="1600200" cy="1219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City Council Policy</a:t>
            </a:r>
          </a:p>
        </p:txBody>
      </p:sp>
      <p:sp>
        <p:nvSpPr>
          <p:cNvPr id="4" name="Slide Number Placeholder 3"/>
          <p:cNvSpPr>
            <a:spLocks noGrp="1"/>
          </p:cNvSpPr>
          <p:nvPr>
            <p:ph type="sldNum" sz="quarter" idx="12"/>
          </p:nvPr>
        </p:nvSpPr>
        <p:spPr/>
        <p:txBody>
          <a:bodyPr/>
          <a:lstStyle/>
          <a:p>
            <a:pPr>
              <a:defRPr/>
            </a:pPr>
            <a:fld id="{B5A0C563-F592-449A-99F0-C229FE225DD6}" type="slidenum">
              <a:rPr lang="en-US" smtClean="0">
                <a:solidFill>
                  <a:prstClr val="black">
                    <a:tint val="75000"/>
                  </a:prstClr>
                </a:solidFill>
              </a:rPr>
              <a:pPr>
                <a:defRPr/>
              </a:pPr>
              <a:t>30</a:t>
            </a:fld>
            <a:endParaRPr lang="en-US">
              <a:solidFill>
                <a:prstClr val="black">
                  <a:tint val="75000"/>
                </a:prstClr>
              </a:solidFill>
            </a:endParaRPr>
          </a:p>
        </p:txBody>
      </p:sp>
      <p:sp>
        <p:nvSpPr>
          <p:cNvPr id="16" name="Oval 15"/>
          <p:cNvSpPr/>
          <p:nvPr/>
        </p:nvSpPr>
        <p:spPr>
          <a:xfrm>
            <a:off x="3375991" y="1062104"/>
            <a:ext cx="1447800" cy="95073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Land Use Plan</a:t>
            </a:r>
          </a:p>
        </p:txBody>
      </p:sp>
    </p:spTree>
    <p:extLst>
      <p:ext uri="{BB962C8B-B14F-4D97-AF65-F5344CB8AC3E}">
        <p14:creationId xmlns:p14="http://schemas.microsoft.com/office/powerpoint/2010/main" xmlns="" val="42596287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9327" y="37324"/>
            <a:ext cx="12192000" cy="6746033"/>
          </a:xfrm>
          <a:prstGeom prst="rect">
            <a:avLst/>
          </a:prstGeom>
        </p:spPr>
      </p:pic>
      <p:sp>
        <p:nvSpPr>
          <p:cNvPr id="2" name="Title 1"/>
          <p:cNvSpPr>
            <a:spLocks noGrp="1"/>
          </p:cNvSpPr>
          <p:nvPr>
            <p:ph type="title"/>
          </p:nvPr>
        </p:nvSpPr>
        <p:spPr>
          <a:xfrm>
            <a:off x="9327" y="135272"/>
            <a:ext cx="5479474" cy="530802"/>
          </a:xfrm>
        </p:spPr>
        <p:txBody>
          <a:bodyPr>
            <a:noAutofit/>
          </a:bodyPr>
          <a:lstStyle/>
          <a:p>
            <a:r>
              <a:rPr lang="en-US" sz="2400" b="1" u="sng" dirty="0" smtClean="0"/>
              <a:t>Westminster Water/Land Use Decision Flow</a:t>
            </a:r>
            <a:endParaRPr lang="en-US" sz="2400" b="1" u="sng" dirty="0"/>
          </a:p>
        </p:txBody>
      </p:sp>
      <p:sp>
        <p:nvSpPr>
          <p:cNvPr id="3" name="5-Point Star 2"/>
          <p:cNvSpPr/>
          <p:nvPr/>
        </p:nvSpPr>
        <p:spPr>
          <a:xfrm>
            <a:off x="356135" y="2223436"/>
            <a:ext cx="269507" cy="269507"/>
          </a:xfrm>
          <a:prstGeom prst="star5">
            <a:avLst/>
          </a:prstGeom>
          <a:solidFill>
            <a:srgbClr val="FF0000"/>
          </a:solidFill>
          <a:effectLst>
            <a:outerShdw blurRad="50800" dist="50800" dir="27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388966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892075" y="457200"/>
            <a:ext cx="10448472" cy="6400800"/>
          </a:xfrm>
          <a:prstGeom prst="rect">
            <a:avLst/>
          </a:prstGeom>
        </p:spPr>
      </p:pic>
      <p:sp>
        <p:nvSpPr>
          <p:cNvPr id="2" name="TextBox 1"/>
          <p:cNvSpPr txBox="1"/>
          <p:nvPr/>
        </p:nvSpPr>
        <p:spPr>
          <a:xfrm>
            <a:off x="2727499" y="4872841"/>
            <a:ext cx="3388813" cy="1477328"/>
          </a:xfrm>
          <a:prstGeom prst="rect">
            <a:avLst/>
          </a:prstGeom>
          <a:noFill/>
          <a:ln>
            <a:solidFill>
              <a:schemeClr val="tx1"/>
            </a:solidFill>
          </a:ln>
        </p:spPr>
        <p:txBody>
          <a:bodyPr wrap="none" rtlCol="0">
            <a:spAutoFit/>
          </a:bodyPr>
          <a:lstStyle/>
          <a:p>
            <a:pPr eaLnBrk="0" fontAlgn="base" hangingPunct="0">
              <a:spcBef>
                <a:spcPct val="0"/>
              </a:spcBef>
              <a:spcAft>
                <a:spcPct val="0"/>
              </a:spcAft>
            </a:pPr>
            <a:r>
              <a:rPr lang="en-US" b="1" dirty="0">
                <a:solidFill>
                  <a:srgbClr val="A2CF49">
                    <a:lumMod val="50000"/>
                  </a:srgbClr>
                </a:solidFill>
                <a:latin typeface="Times New Roman" panose="02020603050405020304" pitchFamily="18" charset="0"/>
              </a:rPr>
              <a:t>New Development</a:t>
            </a:r>
          </a:p>
          <a:p>
            <a:pPr eaLnBrk="0" fontAlgn="base" hangingPunct="0">
              <a:spcBef>
                <a:spcPct val="0"/>
              </a:spcBef>
              <a:spcAft>
                <a:spcPct val="0"/>
              </a:spcAft>
            </a:pPr>
            <a:r>
              <a:rPr lang="en-US" b="1" dirty="0">
                <a:solidFill>
                  <a:srgbClr val="41AEBD">
                    <a:lumMod val="75000"/>
                  </a:srgbClr>
                </a:solidFill>
                <a:latin typeface="Times New Roman" panose="02020603050405020304" pitchFamily="18" charset="0"/>
              </a:rPr>
              <a:t>Redevelopment</a:t>
            </a:r>
          </a:p>
          <a:p>
            <a:pPr eaLnBrk="0" fontAlgn="base" hangingPunct="0">
              <a:spcBef>
                <a:spcPct val="0"/>
              </a:spcBef>
              <a:spcAft>
                <a:spcPct val="0"/>
              </a:spcAft>
            </a:pPr>
            <a:r>
              <a:rPr lang="en-US" b="1" dirty="0">
                <a:solidFill>
                  <a:srgbClr val="F4DE3A">
                    <a:lumMod val="50000"/>
                  </a:srgbClr>
                </a:solidFill>
                <a:latin typeface="Times New Roman" panose="02020603050405020304" pitchFamily="18" charset="0"/>
              </a:rPr>
              <a:t>Underutilization</a:t>
            </a:r>
          </a:p>
          <a:p>
            <a:pPr eaLnBrk="0" fontAlgn="base" hangingPunct="0">
              <a:spcBef>
                <a:spcPct val="0"/>
              </a:spcBef>
              <a:spcAft>
                <a:spcPct val="0"/>
              </a:spcAft>
            </a:pPr>
            <a:endParaRPr lang="en-US" b="1" dirty="0">
              <a:solidFill>
                <a:srgbClr val="F4DE3A">
                  <a:lumMod val="50000"/>
                </a:srgbClr>
              </a:solidFill>
              <a:latin typeface="Times New Roman" panose="02020603050405020304" pitchFamily="18" charset="0"/>
            </a:endParaRPr>
          </a:p>
          <a:p>
            <a:pPr eaLnBrk="0" fontAlgn="base" hangingPunct="0">
              <a:spcBef>
                <a:spcPct val="0"/>
              </a:spcBef>
              <a:spcAft>
                <a:spcPct val="0"/>
              </a:spcAft>
            </a:pPr>
            <a:r>
              <a:rPr lang="en-US" b="1" dirty="0">
                <a:solidFill>
                  <a:srgbClr val="CC3399"/>
                </a:solidFill>
                <a:latin typeface="Times New Roman" panose="02020603050405020304" pitchFamily="18" charset="0"/>
              </a:rPr>
              <a:t>Comprehensive Plan Focus Area</a:t>
            </a:r>
          </a:p>
        </p:txBody>
      </p:sp>
      <p:sp>
        <p:nvSpPr>
          <p:cNvPr id="6" name="TextBox 5"/>
          <p:cNvSpPr txBox="1"/>
          <p:nvPr/>
        </p:nvSpPr>
        <p:spPr>
          <a:xfrm>
            <a:off x="1973617" y="457200"/>
            <a:ext cx="5791200" cy="1938992"/>
          </a:xfrm>
          <a:prstGeom prst="rect">
            <a:avLst/>
          </a:prstGeom>
          <a:solidFill>
            <a:schemeClr val="tx1"/>
          </a:solidFill>
        </p:spPr>
        <p:txBody>
          <a:bodyPr wrap="square" rtlCol="0">
            <a:spAutoFit/>
          </a:bodyPr>
          <a:lstStyle/>
          <a:p>
            <a:pPr eaLnBrk="0" fontAlgn="base" hangingPunct="0">
              <a:spcBef>
                <a:spcPct val="0"/>
              </a:spcBef>
              <a:spcAft>
                <a:spcPct val="0"/>
              </a:spcAft>
            </a:pPr>
            <a:r>
              <a:rPr lang="en-US" sz="4000" dirty="0">
                <a:solidFill>
                  <a:prstClr val="black"/>
                </a:solidFill>
                <a:latin typeface="Tahoma" panose="020B0604030504040204" pitchFamily="34" charset="0"/>
                <a:ea typeface="Tahoma" panose="020B0604030504040204" pitchFamily="34" charset="0"/>
                <a:cs typeface="Tahoma" panose="020B0604030504040204" pitchFamily="34" charset="0"/>
              </a:rPr>
              <a:t>Total Changes to Projected Future Water Demand</a:t>
            </a:r>
            <a:endParaRPr lang="en-US" sz="2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7" name="Oval 6"/>
          <p:cNvSpPr/>
          <p:nvPr/>
        </p:nvSpPr>
        <p:spPr>
          <a:xfrm>
            <a:off x="8807690" y="1447800"/>
            <a:ext cx="641110" cy="533400"/>
          </a:xfrm>
          <a:prstGeom prst="ellipse">
            <a:avLst/>
          </a:prstGeom>
          <a:noFill/>
          <a:ln w="3175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prstClr val="white"/>
              </a:solidFill>
            </a:endParaRPr>
          </a:p>
        </p:txBody>
      </p:sp>
      <p:sp>
        <p:nvSpPr>
          <p:cNvPr id="8" name="Oval 7"/>
          <p:cNvSpPr/>
          <p:nvPr/>
        </p:nvSpPr>
        <p:spPr>
          <a:xfrm>
            <a:off x="5800473" y="3776008"/>
            <a:ext cx="641110" cy="533400"/>
          </a:xfrm>
          <a:prstGeom prst="ellipse">
            <a:avLst/>
          </a:prstGeom>
          <a:noFill/>
          <a:ln w="3175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prstClr val="white"/>
              </a:solidFill>
            </a:endParaRPr>
          </a:p>
        </p:txBody>
      </p:sp>
      <p:sp>
        <p:nvSpPr>
          <p:cNvPr id="9" name="Oval 8"/>
          <p:cNvSpPr/>
          <p:nvPr/>
        </p:nvSpPr>
        <p:spPr>
          <a:xfrm>
            <a:off x="6781800" y="3847404"/>
            <a:ext cx="641110" cy="533400"/>
          </a:xfrm>
          <a:prstGeom prst="ellipse">
            <a:avLst/>
          </a:prstGeom>
          <a:noFill/>
          <a:ln w="3175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prstClr val="white"/>
              </a:solidFill>
            </a:endParaRPr>
          </a:p>
        </p:txBody>
      </p:sp>
      <p:sp>
        <p:nvSpPr>
          <p:cNvPr id="10" name="Oval 9"/>
          <p:cNvSpPr/>
          <p:nvPr/>
        </p:nvSpPr>
        <p:spPr>
          <a:xfrm>
            <a:off x="8655290" y="5243216"/>
            <a:ext cx="641110" cy="624185"/>
          </a:xfrm>
          <a:prstGeom prst="ellipse">
            <a:avLst/>
          </a:prstGeom>
          <a:noFill/>
          <a:ln w="3175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prstClr val="white"/>
              </a:solidFill>
            </a:endParaRPr>
          </a:p>
        </p:txBody>
      </p:sp>
      <p:sp>
        <p:nvSpPr>
          <p:cNvPr id="11" name="Oval 10"/>
          <p:cNvSpPr/>
          <p:nvPr/>
        </p:nvSpPr>
        <p:spPr>
          <a:xfrm>
            <a:off x="5475201" y="2819400"/>
            <a:ext cx="641110" cy="533400"/>
          </a:xfrm>
          <a:prstGeom prst="ellipse">
            <a:avLst/>
          </a:prstGeom>
          <a:noFill/>
          <a:ln w="3175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a:solidFill>
                <a:prstClr val="white"/>
              </a:solidFill>
            </a:endParaRPr>
          </a:p>
        </p:txBody>
      </p:sp>
      <p:sp>
        <p:nvSpPr>
          <p:cNvPr id="12" name="TextBox 11"/>
          <p:cNvSpPr txBox="1"/>
          <p:nvPr/>
        </p:nvSpPr>
        <p:spPr>
          <a:xfrm>
            <a:off x="7802623" y="6134279"/>
            <a:ext cx="2651245" cy="461665"/>
          </a:xfrm>
          <a:prstGeom prst="rect">
            <a:avLst/>
          </a:prstGeom>
          <a:noFill/>
        </p:spPr>
        <p:txBody>
          <a:bodyPr wrap="square" rtlCol="0">
            <a:spAutoFit/>
          </a:bodyPr>
          <a:lstStyle/>
          <a:p>
            <a:pPr eaLnBrk="0" fontAlgn="base" hangingPunct="0">
              <a:spcBef>
                <a:spcPct val="0"/>
              </a:spcBef>
              <a:spcAft>
                <a:spcPct val="0"/>
              </a:spcAft>
            </a:pPr>
            <a:r>
              <a:rPr lang="en-US" sz="2400" dirty="0">
                <a:solidFill>
                  <a:prstClr val="black"/>
                </a:solidFill>
                <a:latin typeface="Times New Roman" panose="02020603050405020304" pitchFamily="18" charset="0"/>
              </a:rPr>
              <a:t>Westminster Station</a:t>
            </a:r>
          </a:p>
        </p:txBody>
      </p:sp>
      <p:sp>
        <p:nvSpPr>
          <p:cNvPr id="13" name="TextBox 12"/>
          <p:cNvSpPr txBox="1"/>
          <p:nvPr/>
        </p:nvSpPr>
        <p:spPr>
          <a:xfrm>
            <a:off x="9128244" y="852697"/>
            <a:ext cx="1555510" cy="461665"/>
          </a:xfrm>
          <a:prstGeom prst="rect">
            <a:avLst/>
          </a:prstGeom>
          <a:noFill/>
        </p:spPr>
        <p:txBody>
          <a:bodyPr wrap="square" rtlCol="0">
            <a:spAutoFit/>
          </a:bodyPr>
          <a:lstStyle/>
          <a:p>
            <a:pPr eaLnBrk="0" fontAlgn="base" hangingPunct="0">
              <a:spcBef>
                <a:spcPct val="0"/>
              </a:spcBef>
              <a:spcAft>
                <a:spcPct val="0"/>
              </a:spcAft>
            </a:pPr>
            <a:r>
              <a:rPr lang="en-US" sz="2400" dirty="0">
                <a:solidFill>
                  <a:prstClr val="black"/>
                </a:solidFill>
                <a:latin typeface="Times New Roman" panose="02020603050405020304" pitchFamily="18" charset="0"/>
              </a:rPr>
              <a:t>North I-25</a:t>
            </a:r>
          </a:p>
        </p:txBody>
      </p:sp>
      <p:sp>
        <p:nvSpPr>
          <p:cNvPr id="14" name="TextBox 13"/>
          <p:cNvSpPr txBox="1"/>
          <p:nvPr/>
        </p:nvSpPr>
        <p:spPr>
          <a:xfrm>
            <a:off x="4806460" y="2165360"/>
            <a:ext cx="1975340" cy="461665"/>
          </a:xfrm>
          <a:prstGeom prst="rect">
            <a:avLst/>
          </a:prstGeom>
          <a:noFill/>
        </p:spPr>
        <p:txBody>
          <a:bodyPr wrap="square" rtlCol="0">
            <a:spAutoFit/>
          </a:bodyPr>
          <a:lstStyle/>
          <a:p>
            <a:pPr eaLnBrk="0" fontAlgn="base" hangingPunct="0">
              <a:spcBef>
                <a:spcPct val="0"/>
              </a:spcBef>
              <a:spcAft>
                <a:spcPct val="0"/>
              </a:spcAft>
            </a:pPr>
            <a:r>
              <a:rPr lang="en-US" sz="2400" dirty="0">
                <a:solidFill>
                  <a:prstClr val="black"/>
                </a:solidFill>
                <a:latin typeface="Times New Roman" panose="02020603050405020304" pitchFamily="18" charset="0"/>
              </a:rPr>
              <a:t>Church Ranch</a:t>
            </a:r>
          </a:p>
        </p:txBody>
      </p:sp>
      <p:sp>
        <p:nvSpPr>
          <p:cNvPr id="17" name="TextBox 16"/>
          <p:cNvSpPr txBox="1"/>
          <p:nvPr/>
        </p:nvSpPr>
        <p:spPr>
          <a:xfrm>
            <a:off x="6212431" y="4365535"/>
            <a:ext cx="1975340" cy="461665"/>
          </a:xfrm>
          <a:prstGeom prst="rect">
            <a:avLst/>
          </a:prstGeom>
          <a:noFill/>
        </p:spPr>
        <p:txBody>
          <a:bodyPr wrap="square" rtlCol="0">
            <a:spAutoFit/>
          </a:bodyPr>
          <a:lstStyle/>
          <a:p>
            <a:pPr eaLnBrk="0" fontAlgn="base" hangingPunct="0">
              <a:spcBef>
                <a:spcPct val="0"/>
              </a:spcBef>
              <a:spcAft>
                <a:spcPct val="0"/>
              </a:spcAft>
            </a:pPr>
            <a:r>
              <a:rPr lang="en-US" sz="2400" dirty="0">
                <a:solidFill>
                  <a:prstClr val="black"/>
                </a:solidFill>
                <a:latin typeface="Times New Roman" panose="02020603050405020304" pitchFamily="18" charset="0"/>
              </a:rPr>
              <a:t>Downtown</a:t>
            </a:r>
          </a:p>
        </p:txBody>
      </p:sp>
      <p:sp>
        <p:nvSpPr>
          <p:cNvPr id="18" name="TextBox 17"/>
          <p:cNvSpPr txBox="1"/>
          <p:nvPr/>
        </p:nvSpPr>
        <p:spPr>
          <a:xfrm>
            <a:off x="4859624" y="4309409"/>
            <a:ext cx="1975340" cy="461665"/>
          </a:xfrm>
          <a:prstGeom prst="rect">
            <a:avLst/>
          </a:prstGeom>
          <a:noFill/>
        </p:spPr>
        <p:txBody>
          <a:bodyPr wrap="square" rtlCol="0">
            <a:spAutoFit/>
          </a:bodyPr>
          <a:lstStyle/>
          <a:p>
            <a:pPr eaLnBrk="0" fontAlgn="base" hangingPunct="0">
              <a:spcBef>
                <a:spcPct val="0"/>
              </a:spcBef>
              <a:spcAft>
                <a:spcPct val="0"/>
              </a:spcAft>
            </a:pPr>
            <a:r>
              <a:rPr lang="en-US" sz="2400" dirty="0" err="1">
                <a:solidFill>
                  <a:prstClr val="black"/>
                </a:solidFill>
                <a:latin typeface="Times New Roman" panose="02020603050405020304" pitchFamily="18" charset="0"/>
              </a:rPr>
              <a:t>Brookhill</a:t>
            </a:r>
            <a:endParaRPr lang="en-US" sz="240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xmlns="" val="30556622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20147" y="-65314"/>
            <a:ext cx="9144000" cy="6858000"/>
          </a:xfrm>
          <a:prstGeom prst="rect">
            <a:avLst/>
          </a:prstGeom>
        </p:spPr>
      </p:pic>
      <p:sp>
        <p:nvSpPr>
          <p:cNvPr id="2" name="TextBox 1"/>
          <p:cNvSpPr txBox="1"/>
          <p:nvPr/>
        </p:nvSpPr>
        <p:spPr>
          <a:xfrm>
            <a:off x="1020147" y="5838579"/>
            <a:ext cx="9144000" cy="954107"/>
          </a:xfrm>
          <a:prstGeom prst="rect">
            <a:avLst/>
          </a:prstGeom>
          <a:noFill/>
        </p:spPr>
        <p:txBody>
          <a:bodyPr wrap="square" rtlCol="0">
            <a:spAutoFit/>
          </a:bodyPr>
          <a:lstStyle/>
          <a:p>
            <a:pPr eaLnBrk="0" fontAlgn="base" hangingPunct="0">
              <a:spcBef>
                <a:spcPct val="0"/>
              </a:spcBef>
              <a:spcAft>
                <a:spcPct val="0"/>
              </a:spcAft>
            </a:pPr>
            <a:r>
              <a:rPr lang="en-US" sz="2800" dirty="0">
                <a:solidFill>
                  <a:prstClr val="black"/>
                </a:solidFill>
                <a:latin typeface="Tahoma" panose="020B0604030504040204" pitchFamily="34" charset="0"/>
                <a:ea typeface="Tahoma" panose="020B0604030504040204" pitchFamily="34" charset="0"/>
                <a:cs typeface="Tahoma" panose="020B0604030504040204" pitchFamily="34" charset="0"/>
              </a:rPr>
              <a:t>By implementing the Comprehensive Water Supply Plan, we can support this vision of the future of the city.</a:t>
            </a:r>
          </a:p>
        </p:txBody>
      </p:sp>
    </p:spTree>
    <p:extLst>
      <p:ext uri="{BB962C8B-B14F-4D97-AF65-F5344CB8AC3E}">
        <p14:creationId xmlns:p14="http://schemas.microsoft.com/office/powerpoint/2010/main" xmlns="" val="41806172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417320" y="319693"/>
            <a:ext cx="9409176" cy="6308425"/>
          </a:xfrm>
          <a:prstGeom prst="rect">
            <a:avLst/>
          </a:prstGeom>
        </p:spPr>
      </p:pic>
    </p:spTree>
    <p:extLst>
      <p:ext uri="{BB962C8B-B14F-4D97-AF65-F5344CB8AC3E}">
        <p14:creationId xmlns:p14="http://schemas.microsoft.com/office/powerpoint/2010/main" xmlns="" val="3376686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176372" y="374904"/>
            <a:ext cx="9704988" cy="6199632"/>
          </a:xfrm>
          <a:prstGeom prst="rect">
            <a:avLst/>
          </a:prstGeom>
        </p:spPr>
      </p:pic>
    </p:spTree>
    <p:extLst>
      <p:ext uri="{BB962C8B-B14F-4D97-AF65-F5344CB8AC3E}">
        <p14:creationId xmlns:p14="http://schemas.microsoft.com/office/powerpoint/2010/main" xmlns="" val="461192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407972" y="457200"/>
            <a:ext cx="7193228" cy="994172"/>
          </a:xfrm>
        </p:spPr>
        <p:txBody>
          <a:bodyPr>
            <a:normAutofit fontScale="90000"/>
          </a:bodyPr>
          <a:lstStyle/>
          <a:p>
            <a:r>
              <a:rPr lang="en-US" altLang="en-US" sz="3000" b="1" dirty="0">
                <a:latin typeface="Arial" panose="020B0604020202020204" pitchFamily="34" charset="0"/>
                <a:cs typeface="Arial" panose="020B0604020202020204" pitchFamily="34" charset="0"/>
              </a:rPr>
              <a:t>Density of Development Drives Water Use</a:t>
            </a:r>
            <a:br>
              <a:rPr lang="en-US" altLang="en-US" sz="3000" b="1" dirty="0">
                <a:latin typeface="Arial" panose="020B0604020202020204" pitchFamily="34" charset="0"/>
                <a:cs typeface="Arial" panose="020B0604020202020204" pitchFamily="34" charset="0"/>
              </a:rPr>
            </a:br>
            <a:r>
              <a:rPr lang="en-US" altLang="en-US" sz="3000" b="1" dirty="0">
                <a:latin typeface="Arial" panose="020B0604020202020204" pitchFamily="34" charset="0"/>
                <a:cs typeface="Arial" panose="020B0604020202020204" pitchFamily="34" charset="0"/>
              </a:rPr>
              <a:t>Traditional Single Family vs. Current</a:t>
            </a:r>
            <a:endParaRPr lang="en-US" altLang="en-US" sz="3000" b="1" i="1" dirty="0">
              <a:latin typeface="Arial" panose="020B0604020202020204" pitchFamily="34" charset="0"/>
              <a:cs typeface="Arial" panose="020B0604020202020204" pitchFamily="34" charset="0"/>
            </a:endParaRPr>
          </a:p>
        </p:txBody>
      </p:sp>
      <p:sp>
        <p:nvSpPr>
          <p:cNvPr id="10243" name="Rectangle 3"/>
          <p:cNvSpPr>
            <a:spLocks noGrp="1" noChangeArrowheads="1"/>
          </p:cNvSpPr>
          <p:nvPr>
            <p:ph type="body" sz="half" idx="1"/>
          </p:nvPr>
        </p:nvSpPr>
        <p:spPr>
          <a:xfrm>
            <a:off x="1849187" y="1920478"/>
            <a:ext cx="2266732" cy="3394472"/>
          </a:xfrm>
        </p:spPr>
        <p:txBody>
          <a:bodyPr>
            <a:noAutofit/>
          </a:bodyPr>
          <a:lstStyle/>
          <a:p>
            <a:pPr marL="0" indent="0">
              <a:buNone/>
            </a:pPr>
            <a:r>
              <a:rPr lang="en-US" altLang="en-US" b="1" dirty="0" err="1">
                <a:latin typeface="Arial" panose="020B0604020202020204" pitchFamily="34" charset="0"/>
                <a:cs typeface="Arial" panose="020B0604020202020204" pitchFamily="34" charset="0"/>
              </a:rPr>
              <a:t>Weatherstone</a:t>
            </a:r>
            <a:endParaRPr lang="en-US" altLang="en-US" b="1"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b="1" dirty="0">
                <a:solidFill>
                  <a:schemeClr val="tx1"/>
                </a:solidFill>
                <a:latin typeface="Arial" panose="020B0604020202020204" pitchFamily="34" charset="0"/>
                <a:cs typeface="Arial" panose="020B0604020202020204" pitchFamily="34" charset="0"/>
              </a:rPr>
              <a:t>2.20 </a:t>
            </a:r>
            <a:r>
              <a:rPr lang="en-US" altLang="en-US" b="1" dirty="0" smtClean="0">
                <a:solidFill>
                  <a:schemeClr val="tx1"/>
                </a:solidFill>
                <a:latin typeface="Arial" panose="020B0604020202020204" pitchFamily="34" charset="0"/>
                <a:cs typeface="Arial" panose="020B0604020202020204" pitchFamily="34" charset="0"/>
              </a:rPr>
              <a:t>AF/acre</a:t>
            </a:r>
          </a:p>
          <a:p>
            <a:endParaRPr lang="en-US" altLang="en-US" b="1" dirty="0" smtClean="0">
              <a:solidFill>
                <a:schemeClr val="tx1"/>
              </a:solidFill>
              <a:latin typeface="Arial" panose="020B0604020202020204" pitchFamily="34" charset="0"/>
              <a:cs typeface="Arial" panose="020B0604020202020204" pitchFamily="34" charset="0"/>
            </a:endParaRPr>
          </a:p>
          <a:p>
            <a:r>
              <a:rPr lang="en-US" altLang="en-US" b="1" dirty="0" smtClean="0">
                <a:solidFill>
                  <a:schemeClr val="tx1"/>
                </a:solidFill>
                <a:latin typeface="Arial" panose="020B0604020202020204" pitchFamily="34" charset="0"/>
                <a:cs typeface="Arial" panose="020B0604020202020204" pitchFamily="34" charset="0"/>
              </a:rPr>
              <a:t>0.18 AF/Person</a:t>
            </a:r>
            <a:endParaRPr lang="en-US" altLang="en-US" b="1" dirty="0">
              <a:solidFill>
                <a:schemeClr val="tx1"/>
              </a:solidFill>
              <a:latin typeface="Arial" panose="020B0604020202020204" pitchFamily="34" charset="0"/>
              <a:cs typeface="Arial" panose="020B0604020202020204" pitchFamily="34" charset="0"/>
            </a:endParaRPr>
          </a:p>
        </p:txBody>
      </p:sp>
      <p:sp>
        <p:nvSpPr>
          <p:cNvPr id="10244" name="Rectangle 4"/>
          <p:cNvSpPr>
            <a:spLocks noGrp="1" noChangeArrowheads="1"/>
          </p:cNvSpPr>
          <p:nvPr>
            <p:ph type="body" sz="half" idx="2"/>
          </p:nvPr>
        </p:nvSpPr>
        <p:spPr>
          <a:xfrm>
            <a:off x="7935526" y="1920478"/>
            <a:ext cx="2236412" cy="3508772"/>
          </a:xfrm>
        </p:spPr>
        <p:txBody>
          <a:bodyPr>
            <a:noAutofit/>
          </a:bodyPr>
          <a:lstStyle/>
          <a:p>
            <a:pPr marL="0" indent="0">
              <a:buNone/>
            </a:pPr>
            <a:r>
              <a:rPr lang="en-US" altLang="en-US" sz="1500" dirty="0">
                <a:latin typeface="Arial" panose="020B0604020202020204" pitchFamily="34" charset="0"/>
                <a:cs typeface="Arial" panose="020B0604020202020204" pitchFamily="34" charset="0"/>
              </a:rPr>
              <a:t> </a:t>
            </a:r>
            <a:r>
              <a:rPr lang="en-US" altLang="en-US" b="1" dirty="0" err="1" smtClean="0">
                <a:latin typeface="Arial" panose="020B0604020202020204" pitchFamily="34" charset="0"/>
                <a:cs typeface="Arial" panose="020B0604020202020204" pitchFamily="34" charset="0"/>
              </a:rPr>
              <a:t>Bradburn</a:t>
            </a:r>
            <a:endParaRPr lang="en-US" altLang="en-US" b="1"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r>
              <a:rPr lang="en-US" altLang="en-US" b="1" dirty="0" smtClean="0">
                <a:solidFill>
                  <a:schemeClr val="tx1"/>
                </a:solidFill>
                <a:latin typeface="Arial" panose="020B0604020202020204" pitchFamily="34" charset="0"/>
                <a:cs typeface="Arial" panose="020B0604020202020204" pitchFamily="34" charset="0"/>
              </a:rPr>
              <a:t>3.10 AF/acre</a:t>
            </a:r>
          </a:p>
          <a:p>
            <a:endParaRPr lang="en-US" altLang="en-US" b="1" dirty="0" smtClean="0">
              <a:solidFill>
                <a:schemeClr val="tx1"/>
              </a:solidFill>
              <a:latin typeface="Arial" panose="020B0604020202020204" pitchFamily="34" charset="0"/>
              <a:cs typeface="Arial" panose="020B0604020202020204" pitchFamily="34" charset="0"/>
            </a:endParaRPr>
          </a:p>
          <a:p>
            <a:r>
              <a:rPr lang="en-US" altLang="en-US" b="1" dirty="0" smtClean="0">
                <a:solidFill>
                  <a:schemeClr val="tx1"/>
                </a:solidFill>
                <a:latin typeface="Arial" panose="020B0604020202020204" pitchFamily="34" charset="0"/>
                <a:cs typeface="Arial" panose="020B0604020202020204" pitchFamily="34" charset="0"/>
              </a:rPr>
              <a:t>0.09 AF/Person</a:t>
            </a:r>
            <a:endParaRPr lang="en-US" altLang="en-US" b="1" dirty="0">
              <a:solidFill>
                <a:schemeClr val="tx1"/>
              </a:solidFill>
              <a:latin typeface="Arial" panose="020B0604020202020204" pitchFamily="34" charset="0"/>
              <a:cs typeface="Arial" panose="020B0604020202020204" pitchFamily="34" charset="0"/>
            </a:endParaRPr>
          </a:p>
          <a:p>
            <a:pPr marL="0" indent="0">
              <a:buNone/>
            </a:pPr>
            <a:r>
              <a:rPr lang="en-US" altLang="en-US" dirty="0">
                <a:latin typeface="Arial" panose="020B0604020202020204" pitchFamily="34" charset="0"/>
                <a:cs typeface="Arial" panose="020B0604020202020204" pitchFamily="34" charset="0"/>
              </a:rPr>
              <a:t>		</a:t>
            </a:r>
          </a:p>
        </p:txBody>
      </p:sp>
      <p:graphicFrame>
        <p:nvGraphicFramePr>
          <p:cNvPr id="10245" name="Object 5"/>
          <p:cNvGraphicFramePr>
            <a:graphicFrameLocks noGrp="1" noChangeAspect="1"/>
          </p:cNvGraphicFramePr>
          <p:nvPr>
            <p:ph idx="4294967295"/>
            <p:extLst/>
          </p:nvPr>
        </p:nvGraphicFramePr>
        <p:xfrm>
          <a:off x="3943483" y="2343150"/>
          <a:ext cx="3992043" cy="3323538"/>
        </p:xfrm>
        <a:graphic>
          <a:graphicData uri="http://schemas.openxmlformats.org/presentationml/2006/ole">
            <p:oleObj spid="_x0000_s1041" name="Photo Editor Photo" r:id="rId4" imgW="5982535" imgH="4982270" progId="">
              <p:embed/>
            </p:oleObj>
          </a:graphicData>
        </a:graphic>
      </p:graphicFrame>
      <p:sp>
        <p:nvSpPr>
          <p:cNvPr id="2" name="Right Arrow 1"/>
          <p:cNvSpPr/>
          <p:nvPr/>
        </p:nvSpPr>
        <p:spPr>
          <a:xfrm>
            <a:off x="3200400" y="5429251"/>
            <a:ext cx="6096000" cy="1352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2400" dirty="0">
                <a:solidFill>
                  <a:prstClr val="white"/>
                </a:solidFill>
                <a:latin typeface="Arial" panose="020B0604020202020204" pitchFamily="34" charset="0"/>
                <a:cs typeface="Arial" panose="020B0604020202020204" pitchFamily="34" charset="0"/>
              </a:rPr>
              <a:t>More dense = higher water use per acre, less per person</a:t>
            </a:r>
          </a:p>
        </p:txBody>
      </p:sp>
    </p:spTree>
    <p:extLst>
      <p:ext uri="{BB962C8B-B14F-4D97-AF65-F5344CB8AC3E}">
        <p14:creationId xmlns:p14="http://schemas.microsoft.com/office/powerpoint/2010/main" xmlns="" val="10755384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1676400" y="14978"/>
            <a:ext cx="8839200" cy="6682253"/>
          </a:xfrm>
          <a:prstGeom prst="rect">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solidFill>
                <a:prstClr val="black"/>
              </a:solidFill>
              <a:latin typeface="Times New Roman" pitchFamily="18" charset="0"/>
            </a:endParaRPr>
          </a:p>
        </p:txBody>
      </p:sp>
      <p:sp>
        <p:nvSpPr>
          <p:cNvPr id="258050" name="Rectangle 1042"/>
          <p:cNvSpPr>
            <a:spLocks noGrp="1" noChangeArrowheads="1"/>
          </p:cNvSpPr>
          <p:nvPr>
            <p:ph type="title"/>
          </p:nvPr>
        </p:nvSpPr>
        <p:spPr>
          <a:xfrm>
            <a:off x="1659835" y="775190"/>
            <a:ext cx="9144000" cy="1519238"/>
          </a:xfrm>
        </p:spPr>
        <p:txBody>
          <a:bodyPr>
            <a:normAutofit fontScale="90000"/>
          </a:bodyPr>
          <a:lstStyle/>
          <a:p>
            <a:pPr algn="ctr"/>
            <a:r>
              <a:rPr lang="en-US" b="1" dirty="0" smtClean="0">
                <a:effectLst>
                  <a:outerShdw blurRad="38100" dist="38100" dir="2700000" algn="tl">
                    <a:srgbClr val="000000">
                      <a:alpha val="43137"/>
                    </a:srgbClr>
                  </a:outerShdw>
                </a:effectLst>
              </a:rPr>
              <a:t>Municipal Water Supply Planning</a:t>
            </a:r>
            <a:br>
              <a:rPr lang="en-US" b="1" dirty="0" smtClean="0">
                <a:effectLst>
                  <a:outerShdw blurRad="38100" dist="38100" dir="2700000" algn="tl">
                    <a:srgbClr val="000000">
                      <a:alpha val="43137"/>
                    </a:srgbClr>
                  </a:outerShdw>
                </a:effectLst>
              </a:rPr>
            </a:br>
            <a:r>
              <a:rPr lang="en-US" b="1" dirty="0" smtClean="0">
                <a:solidFill>
                  <a:schemeClr val="bg1"/>
                </a:solidFill>
                <a:effectLst>
                  <a:outerShdw blurRad="38100" dist="38100" dir="2700000" algn="tl">
                    <a:srgbClr val="000000">
                      <a:alpha val="43137"/>
                    </a:srgbClr>
                  </a:outerShdw>
                </a:effectLst>
              </a:rPr>
              <a:t/>
            </a:r>
            <a:br>
              <a:rPr lang="en-US" b="1" dirty="0" smtClean="0">
                <a:solidFill>
                  <a:schemeClr val="bg1"/>
                </a:solidFill>
                <a:effectLst>
                  <a:outerShdw blurRad="38100" dist="38100" dir="2700000" algn="tl">
                    <a:srgbClr val="000000">
                      <a:alpha val="43137"/>
                    </a:srgbClr>
                  </a:outerShdw>
                </a:effectLst>
              </a:rPr>
            </a:br>
            <a:r>
              <a:rPr lang="en-US" sz="2700" b="1" dirty="0">
                <a:effectLst>
                  <a:outerShdw blurRad="38100" dist="38100" dir="2700000" algn="tl">
                    <a:srgbClr val="000000">
                      <a:alpha val="43137"/>
                    </a:srgbClr>
                  </a:outerShdw>
                </a:effectLst>
              </a:rPr>
              <a:t/>
            </a:r>
            <a:br>
              <a:rPr lang="en-US" sz="2700" b="1" dirty="0">
                <a:effectLst>
                  <a:outerShdw blurRad="38100" dist="38100" dir="2700000" algn="tl">
                    <a:srgbClr val="000000">
                      <a:alpha val="43137"/>
                    </a:srgbClr>
                  </a:outerShdw>
                </a:effectLst>
              </a:rPr>
            </a:br>
            <a:r>
              <a:rPr lang="en-US" sz="2700" b="1" dirty="0">
                <a:effectLst>
                  <a:outerShdw blurRad="38100" dist="38100" dir="2700000" algn="tl">
                    <a:srgbClr val="000000">
                      <a:alpha val="43137"/>
                    </a:srgbClr>
                  </a:outerShdw>
                </a:effectLst>
              </a:rPr>
              <a:t/>
            </a:r>
            <a:br>
              <a:rPr lang="en-US" sz="2700" b="1" dirty="0">
                <a:effectLst>
                  <a:outerShdw blurRad="38100" dist="38100" dir="2700000" algn="tl">
                    <a:srgbClr val="000000">
                      <a:alpha val="43137"/>
                    </a:srgbClr>
                  </a:outerShdw>
                </a:effectLst>
              </a:rPr>
            </a:br>
            <a:endParaRPr lang="en-US" sz="2700" b="1" dirty="0">
              <a:effectLst>
                <a:outerShdw blurRad="38100" dist="38100" dir="2700000" algn="tl">
                  <a:srgbClr val="000000">
                    <a:alpha val="43137"/>
                  </a:srgbClr>
                </a:outerShdw>
              </a:effectLst>
            </a:endParaRPr>
          </a:p>
        </p:txBody>
      </p:sp>
      <p:graphicFrame>
        <p:nvGraphicFramePr>
          <p:cNvPr id="2" name="Diagram 1"/>
          <p:cNvGraphicFramePr/>
          <p:nvPr>
            <p:extLst/>
          </p:nvPr>
        </p:nvGraphicFramePr>
        <p:xfrm>
          <a:off x="2514601" y="1735250"/>
          <a:ext cx="6619009" cy="4528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p:cNvSpPr/>
          <p:nvPr/>
        </p:nvSpPr>
        <p:spPr>
          <a:xfrm>
            <a:off x="9004644" y="3796049"/>
            <a:ext cx="1500188" cy="91856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Computer Modeling</a:t>
            </a:r>
          </a:p>
        </p:txBody>
      </p:sp>
      <p:sp>
        <p:nvSpPr>
          <p:cNvPr id="5" name="Oval 4"/>
          <p:cNvSpPr/>
          <p:nvPr/>
        </p:nvSpPr>
        <p:spPr>
          <a:xfrm>
            <a:off x="8118923" y="1351053"/>
            <a:ext cx="1500188" cy="91856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What is Worst Case?</a:t>
            </a:r>
          </a:p>
        </p:txBody>
      </p:sp>
      <p:sp>
        <p:nvSpPr>
          <p:cNvPr id="6" name="Oval 5"/>
          <p:cNvSpPr/>
          <p:nvPr/>
        </p:nvSpPr>
        <p:spPr>
          <a:xfrm>
            <a:off x="8723864" y="2420809"/>
            <a:ext cx="1600200" cy="97170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Drought Resilience?</a:t>
            </a:r>
          </a:p>
        </p:txBody>
      </p:sp>
      <p:sp>
        <p:nvSpPr>
          <p:cNvPr id="8" name="Oval 7"/>
          <p:cNvSpPr/>
          <p:nvPr/>
        </p:nvSpPr>
        <p:spPr>
          <a:xfrm>
            <a:off x="8769005" y="5198265"/>
            <a:ext cx="1700213" cy="105988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Engineering Analysis</a:t>
            </a:r>
          </a:p>
        </p:txBody>
      </p:sp>
      <p:sp>
        <p:nvSpPr>
          <p:cNvPr id="9" name="Oval 8"/>
          <p:cNvSpPr/>
          <p:nvPr/>
        </p:nvSpPr>
        <p:spPr>
          <a:xfrm>
            <a:off x="1676400" y="2743200"/>
            <a:ext cx="1600200" cy="1219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City Council Policy</a:t>
            </a:r>
          </a:p>
        </p:txBody>
      </p:sp>
      <p:sp>
        <p:nvSpPr>
          <p:cNvPr id="4" name="Slide Number Placeholder 3"/>
          <p:cNvSpPr>
            <a:spLocks noGrp="1"/>
          </p:cNvSpPr>
          <p:nvPr>
            <p:ph type="sldNum" sz="quarter" idx="12"/>
          </p:nvPr>
        </p:nvSpPr>
        <p:spPr/>
        <p:txBody>
          <a:bodyPr/>
          <a:lstStyle/>
          <a:p>
            <a:pPr>
              <a:defRPr/>
            </a:pPr>
            <a:fld id="{B5A0C563-F592-449A-99F0-C229FE225DD6}" type="slidenum">
              <a:rPr lang="en-US" smtClean="0">
                <a:solidFill>
                  <a:prstClr val="black">
                    <a:tint val="75000"/>
                  </a:prstClr>
                </a:solidFill>
              </a:rPr>
              <a:pPr>
                <a:defRPr/>
              </a:pPr>
              <a:t>37</a:t>
            </a:fld>
            <a:endParaRPr lang="en-US">
              <a:solidFill>
                <a:prstClr val="black">
                  <a:tint val="75000"/>
                </a:prstClr>
              </a:solidFill>
            </a:endParaRPr>
          </a:p>
        </p:txBody>
      </p:sp>
      <p:sp>
        <p:nvSpPr>
          <p:cNvPr id="16" name="Oval 15"/>
          <p:cNvSpPr/>
          <p:nvPr/>
        </p:nvSpPr>
        <p:spPr>
          <a:xfrm>
            <a:off x="3375991" y="1062104"/>
            <a:ext cx="1447800" cy="95073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Land Use Plan</a:t>
            </a:r>
          </a:p>
        </p:txBody>
      </p:sp>
    </p:spTree>
    <p:extLst>
      <p:ext uri="{BB962C8B-B14F-4D97-AF65-F5344CB8AC3E}">
        <p14:creationId xmlns:p14="http://schemas.microsoft.com/office/powerpoint/2010/main" xmlns="" val="16232948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ctrTitle"/>
          </p:nvPr>
        </p:nvSpPr>
        <p:spPr/>
        <p:txBody>
          <a:bodyPr/>
          <a:lstStyle/>
          <a:p>
            <a:pPr eaLnBrk="1" hangingPunct="1"/>
            <a:r>
              <a:rPr lang="en-US" altLang="en-US" sz="3600" b="1" u="sng">
                <a:solidFill>
                  <a:schemeClr val="accent1"/>
                </a:solidFill>
              </a:rPr>
              <a:t>Questions?</a:t>
            </a:r>
            <a:endParaRPr lang="en-US" altLang="en-US" sz="3600">
              <a:solidFill>
                <a:schemeClr val="accent1"/>
              </a:solidFill>
            </a:endParaRPr>
          </a:p>
        </p:txBody>
      </p:sp>
      <p:sp>
        <p:nvSpPr>
          <p:cNvPr id="3" name="Subtitle 2"/>
          <p:cNvSpPr>
            <a:spLocks noGrp="1"/>
          </p:cNvSpPr>
          <p:nvPr>
            <p:ph type="subTitle" idx="1"/>
          </p:nvPr>
        </p:nvSpPr>
        <p:spPr>
          <a:xfrm>
            <a:off x="2895600" y="3886200"/>
            <a:ext cx="6629400" cy="1905000"/>
          </a:xfrm>
        </p:spPr>
        <p:txBody>
          <a:bodyPr rtlCol="0">
            <a:normAutofit/>
          </a:bodyPr>
          <a:lstStyle/>
          <a:p>
            <a:pPr eaLnBrk="1" fontAlgn="auto" hangingPunct="1">
              <a:spcAft>
                <a:spcPts val="0"/>
              </a:spcAft>
              <a:defRPr/>
            </a:pPr>
            <a:r>
              <a:rPr lang="en-US" b="1" dirty="0"/>
              <a:t/>
            </a:r>
            <a:br>
              <a:rPr lang="en-US" b="1" dirty="0"/>
            </a:br>
            <a:endParaRPr lang="en-US" dirty="0" smtClean="0"/>
          </a:p>
        </p:txBody>
      </p:sp>
    </p:spTree>
    <p:extLst>
      <p:ext uri="{BB962C8B-B14F-4D97-AF65-F5344CB8AC3E}">
        <p14:creationId xmlns:p14="http://schemas.microsoft.com/office/powerpoint/2010/main" xmlns="" val="22786946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1524000" y="228600"/>
            <a:ext cx="9144000" cy="1143000"/>
          </a:xfrm>
        </p:spPr>
        <p:txBody>
          <a:bodyPr/>
          <a:lstStyle/>
          <a:p>
            <a:pPr>
              <a:defRPr/>
            </a:pPr>
            <a:r>
              <a:rPr lang="en-US" sz="4000" cap="small" dirty="0">
                <a:solidFill>
                  <a:srgbClr val="0070C0"/>
                </a:solidFill>
              </a:rPr>
              <a:t>Next Steps &amp; Upcoming Trainings</a:t>
            </a:r>
          </a:p>
        </p:txBody>
      </p:sp>
      <p:sp>
        <p:nvSpPr>
          <p:cNvPr id="56323" name="Rectangle 5"/>
          <p:cNvSpPr>
            <a:spLocks noGrp="1" noChangeArrowheads="1"/>
          </p:cNvSpPr>
          <p:nvPr>
            <p:ph idx="4294967295"/>
          </p:nvPr>
        </p:nvSpPr>
        <p:spPr>
          <a:xfrm>
            <a:off x="1981200" y="1752601"/>
            <a:ext cx="8229600" cy="4525963"/>
          </a:xfrm>
        </p:spPr>
        <p:txBody>
          <a:bodyPr/>
          <a:lstStyle/>
          <a:p>
            <a:pPr marL="0" indent="0" algn="ctr">
              <a:buNone/>
            </a:pPr>
            <a:endParaRPr lang="en-US" altLang="en-US" sz="2800" dirty="0">
              <a:latin typeface="Arial" panose="020B0604020202020204" pitchFamily="34" charset="0"/>
            </a:endParaRPr>
          </a:p>
          <a:p>
            <a:pPr marL="0" indent="0" algn="ctr">
              <a:buNone/>
            </a:pPr>
            <a:r>
              <a:rPr lang="en-US" altLang="en-US" sz="2800" dirty="0"/>
              <a:t>Visit: </a:t>
            </a:r>
            <a:r>
              <a:rPr lang="en-US" altLang="en-US" sz="2800" u="sng" dirty="0">
                <a:hlinkClick r:id="rId3"/>
              </a:rPr>
              <a:t>http://cwcb.state.co.us/WATER-MANAGEMENT</a:t>
            </a:r>
            <a:endParaRPr lang="en-US" altLang="en-US" sz="2800" u="sng" dirty="0"/>
          </a:p>
          <a:p>
            <a:pPr marL="0" indent="0" algn="ctr">
              <a:buNone/>
            </a:pPr>
            <a:r>
              <a:rPr lang="en-US" altLang="en-US" sz="2800" dirty="0"/>
              <a:t>Contact</a:t>
            </a:r>
            <a:r>
              <a:rPr lang="en-US" altLang="en-US" sz="2800" dirty="0">
                <a:latin typeface="Arial" panose="020B0604020202020204" pitchFamily="34" charset="0"/>
              </a:rPr>
              <a:t>: </a:t>
            </a:r>
            <a:r>
              <a:rPr lang="en-US" altLang="en-US" sz="2800" u="sng" dirty="0">
                <a:hlinkClick r:id="rId4"/>
              </a:rPr>
              <a:t>kevin.reidy@state.co.us</a:t>
            </a:r>
            <a:r>
              <a:rPr lang="en-US" altLang="en-US" sz="2800" dirty="0"/>
              <a:t> </a:t>
            </a:r>
          </a:p>
          <a:p>
            <a:pPr marL="0" indent="0" algn="ctr">
              <a:buNone/>
            </a:pPr>
            <a:endParaRPr lang="en-US" altLang="en-US" sz="2800" b="1" dirty="0"/>
          </a:p>
          <a:p>
            <a:pPr marL="0" indent="0" algn="ctr">
              <a:buNone/>
            </a:pPr>
            <a:r>
              <a:rPr lang="en-US" altLang="en-US" sz="2800" b="1" u="sng" dirty="0"/>
              <a:t>Upcoming Webinars</a:t>
            </a:r>
          </a:p>
          <a:p>
            <a:pPr marL="0" indent="0" algn="ctr">
              <a:buNone/>
            </a:pPr>
            <a:r>
              <a:rPr lang="en-US" altLang="en-US" sz="2000" b="1" dirty="0" smtClean="0"/>
              <a:t>November </a:t>
            </a:r>
            <a:r>
              <a:rPr lang="en-US" altLang="en-US" sz="2000" b="1" dirty="0"/>
              <a:t>1, 2016</a:t>
            </a:r>
            <a:r>
              <a:rPr lang="en-US" altLang="en-US" sz="2000" dirty="0"/>
              <a:t>(changed from Oct. 25</a:t>
            </a:r>
            <a:r>
              <a:rPr lang="en-US" altLang="en-US" sz="2000" baseline="30000" dirty="0"/>
              <a:t>th</a:t>
            </a:r>
            <a:r>
              <a:rPr lang="en-US" altLang="en-US" sz="2000" dirty="0"/>
              <a:t>) </a:t>
            </a:r>
            <a:r>
              <a:rPr lang="en-US" altLang="en-US" sz="2000" i="1" dirty="0"/>
              <a:t>Integrating Water Efficiency into the Zoning Code</a:t>
            </a:r>
            <a:endParaRPr lang="en-US" altLang="en-US" sz="2000" i="1" dirty="0">
              <a:latin typeface="Arial" panose="020B0604020202020204" pitchFamily="34" charset="0"/>
            </a:endParaRPr>
          </a:p>
        </p:txBody>
      </p:sp>
    </p:spTree>
    <p:extLst>
      <p:ext uri="{BB962C8B-B14F-4D97-AF65-F5344CB8AC3E}">
        <p14:creationId xmlns:p14="http://schemas.microsoft.com/office/powerpoint/2010/main" xmlns="" val="4633998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Depth" id="{7BEAFC2A-325C-49C4-AC08-2B765DA903F9}" vid="{1735E755-43E6-43AA-ABA2-C989ECC79AF5}"/>
    </a:ext>
  </a:extLst>
</a:theme>
</file>

<file path=ppt/theme/theme5.xml><?xml version="1.0" encoding="utf-8"?>
<a:theme xmlns:a="http://schemas.openxmlformats.org/drawingml/2006/main" name="Radial LULC Blue -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ULC">
      <a:majorFont>
        <a:latin typeface="Cambria"/>
        <a:ea typeface=""/>
        <a:cs typeface=""/>
      </a:majorFont>
      <a:minorFont>
        <a:latin typeface="Cambria"/>
        <a:ea typeface=""/>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Radial LULC Blue -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ULC">
      <a:majorFont>
        <a:latin typeface="Cambria"/>
        <a:ea typeface=""/>
        <a:cs typeface=""/>
      </a:majorFont>
      <a:minorFont>
        <a:latin typeface="Cambria"/>
        <a:ea typeface=""/>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Radial LULC Blue -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ULC">
      <a:majorFont>
        <a:latin typeface="Cambria"/>
        <a:ea typeface=""/>
        <a:cs typeface=""/>
      </a:majorFont>
      <a:minorFont>
        <a:latin typeface="Cambria"/>
        <a:ea typeface=""/>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16086</TotalTime>
  <Words>4001</Words>
  <Application>Microsoft Office PowerPoint</Application>
  <PresentationFormat>Custom</PresentationFormat>
  <Paragraphs>490</Paragraphs>
  <Slides>39</Slides>
  <Notes>32</Notes>
  <HiddenSlides>0</HiddenSlides>
  <MMClips>0</MMClips>
  <ScaleCrop>false</ScaleCrop>
  <HeadingPairs>
    <vt:vector size="6" baseType="variant">
      <vt:variant>
        <vt:lpstr>Theme</vt:lpstr>
      </vt:variant>
      <vt:variant>
        <vt:i4>7</vt:i4>
      </vt:variant>
      <vt:variant>
        <vt:lpstr>Embedded OLE Servers</vt:lpstr>
      </vt:variant>
      <vt:variant>
        <vt:i4>1</vt:i4>
      </vt:variant>
      <vt:variant>
        <vt:lpstr>Slide Titles</vt:lpstr>
      </vt:variant>
      <vt:variant>
        <vt:i4>39</vt:i4>
      </vt:variant>
    </vt:vector>
  </HeadingPairs>
  <TitlesOfParts>
    <vt:vector size="47" baseType="lpstr">
      <vt:lpstr>Concourse</vt:lpstr>
      <vt:lpstr>3_Office Theme</vt:lpstr>
      <vt:lpstr>4_Office Theme</vt:lpstr>
      <vt:lpstr>Depth</vt:lpstr>
      <vt:lpstr>Radial LULC Blue - Template</vt:lpstr>
      <vt:lpstr>1_Radial LULC Blue - Template</vt:lpstr>
      <vt:lpstr>2_Radial LULC Blue - Template</vt:lpstr>
      <vt:lpstr>Photo Editor Photo</vt:lpstr>
      <vt:lpstr>INTEGRATING WATER INTO THE COMPREHENSIVE PLAN </vt:lpstr>
      <vt:lpstr>Why We Are Here</vt:lpstr>
      <vt:lpstr>Agenda</vt:lpstr>
      <vt:lpstr>Slide 4</vt:lpstr>
      <vt:lpstr>The Land Use System</vt:lpstr>
      <vt:lpstr>Overview of Comprehensive Planning</vt:lpstr>
      <vt:lpstr>Central Point</vt:lpstr>
      <vt:lpstr>Coordinating Water and Land Planning</vt:lpstr>
      <vt:lpstr>Infrastructure</vt:lpstr>
      <vt:lpstr>How to Include Water Provisions</vt:lpstr>
      <vt:lpstr>Water Conservation Overlay Zones</vt:lpstr>
      <vt:lpstr>Case Study: San Jose, CA</vt:lpstr>
      <vt:lpstr>Case Study: San Jose, CA</vt:lpstr>
      <vt:lpstr>Case Study: Take Away</vt:lpstr>
      <vt:lpstr>Goals and Objectives</vt:lpstr>
      <vt:lpstr>Best Practices</vt:lpstr>
      <vt:lpstr>Best Practices Affecting Land Use Patterns</vt:lpstr>
      <vt:lpstr>Best Practices</vt:lpstr>
      <vt:lpstr>Example: Higher Density, Sustainable Buildings</vt:lpstr>
      <vt:lpstr>Example: Clustering</vt:lpstr>
      <vt:lpstr>Best Practices: Infill Development</vt:lpstr>
      <vt:lpstr>Further Examples</vt:lpstr>
      <vt:lpstr>Landscaping Best Practices</vt:lpstr>
      <vt:lpstr>Landscaping Fixture Best Practices</vt:lpstr>
      <vt:lpstr>Water Conserving Fixture Best Practices</vt:lpstr>
      <vt:lpstr>Water Conservation -Best Practices</vt:lpstr>
      <vt:lpstr>Westminster City Council Strategic Plan Objective:</vt:lpstr>
      <vt:lpstr>City of Westminster 2013 Comprehensive Plan</vt:lpstr>
      <vt:lpstr>Relationship between Land Use Planning and Water Planning  </vt:lpstr>
      <vt:lpstr>Municipal Water Supply Planning    </vt:lpstr>
      <vt:lpstr>Westminster Water/Land Use Decision Flow</vt:lpstr>
      <vt:lpstr>Slide 32</vt:lpstr>
      <vt:lpstr>Slide 33</vt:lpstr>
      <vt:lpstr>Slide 34</vt:lpstr>
      <vt:lpstr>Slide 35</vt:lpstr>
      <vt:lpstr>Density of Development Drives Water Use Traditional Single Family vs. Current</vt:lpstr>
      <vt:lpstr>Municipal Water Supply Planning    </vt:lpstr>
      <vt:lpstr>Questions?</vt:lpstr>
      <vt:lpstr>Next Steps &amp; Upcoming Trainings</vt:lpstr>
    </vt:vector>
  </TitlesOfParts>
  <Company>City of Westminster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Schalk, Joe</dc:creator>
  <cp:lastModifiedBy>CWCB</cp:lastModifiedBy>
  <cp:revision>25</cp:revision>
  <dcterms:created xsi:type="dcterms:W3CDTF">2016-03-03T14:29:37Z</dcterms:created>
  <dcterms:modified xsi:type="dcterms:W3CDTF">2016-11-03T18:53:16Z</dcterms:modified>
</cp:coreProperties>
</file>